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777" r:id="rId3"/>
    <p:sldId id="772" r:id="rId4"/>
    <p:sldId id="773" r:id="rId5"/>
    <p:sldId id="774" r:id="rId6"/>
    <p:sldId id="775" r:id="rId7"/>
    <p:sldId id="776" r:id="rId8"/>
    <p:sldId id="771" r:id="rId9"/>
    <p:sldId id="690" r:id="rId10"/>
    <p:sldId id="758" r:id="rId11"/>
    <p:sldId id="320" r:id="rId12"/>
    <p:sldId id="321" r:id="rId13"/>
    <p:sldId id="730" r:id="rId14"/>
    <p:sldId id="688" r:id="rId15"/>
    <p:sldId id="759" r:id="rId16"/>
    <p:sldId id="733" r:id="rId17"/>
    <p:sldId id="734" r:id="rId18"/>
    <p:sldId id="736" r:id="rId19"/>
    <p:sldId id="778" r:id="rId20"/>
    <p:sldId id="779" r:id="rId21"/>
    <p:sldId id="735" r:id="rId22"/>
    <p:sldId id="761" r:id="rId23"/>
    <p:sldId id="737" r:id="rId24"/>
    <p:sldId id="745" r:id="rId25"/>
    <p:sldId id="739" r:id="rId26"/>
    <p:sldId id="769" r:id="rId27"/>
    <p:sldId id="738" r:id="rId28"/>
    <p:sldId id="742" r:id="rId29"/>
    <p:sldId id="750" r:id="rId30"/>
    <p:sldId id="741" r:id="rId31"/>
    <p:sldId id="770" r:id="rId32"/>
    <p:sldId id="743" r:id="rId33"/>
    <p:sldId id="744" r:id="rId34"/>
    <p:sldId id="746" r:id="rId35"/>
    <p:sldId id="747" r:id="rId36"/>
    <p:sldId id="748" r:id="rId37"/>
    <p:sldId id="749" r:id="rId38"/>
    <p:sldId id="751" r:id="rId39"/>
    <p:sldId id="752" r:id="rId40"/>
    <p:sldId id="753" r:id="rId41"/>
    <p:sldId id="754" r:id="rId42"/>
    <p:sldId id="755" r:id="rId43"/>
    <p:sldId id="763" r:id="rId44"/>
    <p:sldId id="764" r:id="rId45"/>
    <p:sldId id="765" r:id="rId46"/>
    <p:sldId id="766" r:id="rId47"/>
    <p:sldId id="767" r:id="rId48"/>
    <p:sldId id="756" r:id="rId49"/>
    <p:sldId id="760" r:id="rId50"/>
    <p:sldId id="762" r:id="rId51"/>
    <p:sldId id="768"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83" autoAdjust="0"/>
  </p:normalViewPr>
  <p:slideViewPr>
    <p:cSldViewPr snapToGrid="0">
      <p:cViewPr varScale="1">
        <p:scale>
          <a:sx n="80" d="100"/>
          <a:sy n="80" d="100"/>
        </p:scale>
        <p:origin x="210" y="78"/>
      </p:cViewPr>
      <p:guideLst/>
    </p:cSldViewPr>
  </p:slideViewPr>
  <p:notesTextViewPr>
    <p:cViewPr>
      <p:scale>
        <a:sx n="1" d="1"/>
        <a:sy n="1" d="1"/>
      </p:scale>
      <p:origin x="0" y="0"/>
    </p:cViewPr>
  </p:notesTextViewPr>
  <p:sorterViewPr>
    <p:cViewPr>
      <p:scale>
        <a:sx n="100" d="100"/>
        <a:sy n="100" d="100"/>
      </p:scale>
      <p:origin x="0" y="-82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C5098-01BB-4D3B-AA5C-2C93FBE316A5}"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fr-FR"/>
        </a:p>
      </dgm:t>
    </dgm:pt>
    <dgm:pt modelId="{A6FB970A-FC7D-448E-8B30-30CA9C3A16E1}">
      <dgm:prSet phldrT="[Texte]" custT="1"/>
      <dgm:spPr>
        <a:solidFill>
          <a:srgbClr val="0000CC">
            <a:alpha val="90000"/>
          </a:srgbClr>
        </a:solidFill>
      </dgm:spPr>
      <dgm:t>
        <a:bodyPr/>
        <a:lstStyle/>
        <a:p>
          <a:r>
            <a:rPr lang="fr-FR" sz="3200" b="1" dirty="0">
              <a:solidFill>
                <a:schemeClr val="bg1"/>
              </a:solidFill>
              <a:latin typeface="Arial Narrow" panose="020B0606020202030204" pitchFamily="34" charset="0"/>
            </a:rPr>
            <a:t>Objectifs et aperçu méthodologique</a:t>
          </a:r>
        </a:p>
      </dgm:t>
    </dgm:pt>
    <dgm:pt modelId="{26FCB364-0DC5-4026-A9FF-30A197FDD73E}" type="parTrans" cxnId="{87594189-6868-4654-817E-4E3B7CDDE456}">
      <dgm:prSet/>
      <dgm:spPr/>
      <dgm:t>
        <a:bodyPr/>
        <a:lstStyle/>
        <a:p>
          <a:endParaRPr lang="fr-FR" sz="3200"/>
        </a:p>
      </dgm:t>
    </dgm:pt>
    <dgm:pt modelId="{0F71E66C-7F21-4884-9DAB-F8FFB044EA8F}" type="sibTrans" cxnId="{87594189-6868-4654-817E-4E3B7CDDE456}">
      <dgm:prSet/>
      <dgm:spPr/>
      <dgm:t>
        <a:bodyPr/>
        <a:lstStyle/>
        <a:p>
          <a:endParaRPr lang="fr-FR" sz="3200"/>
        </a:p>
      </dgm:t>
    </dgm:pt>
    <dgm:pt modelId="{C36C7E54-7565-4486-BD1A-C9D67E1243EA}">
      <dgm:prSet phldrT="[Texte]" phldr="1" custT="1"/>
      <dgm:spPr>
        <a:solidFill>
          <a:srgbClr val="FF0000"/>
        </a:solidFill>
      </dgm:spPr>
      <dgm:t>
        <a:bodyPr/>
        <a:lstStyle/>
        <a:p>
          <a:endParaRPr lang="fr-FR" sz="3200"/>
        </a:p>
      </dgm:t>
    </dgm:pt>
    <dgm:pt modelId="{E2FFE960-7180-4607-868B-A2EB5D184E6E}" type="parTrans" cxnId="{B3EDB668-3CDC-4879-8726-FA6251F791BE}">
      <dgm:prSet/>
      <dgm:spPr/>
      <dgm:t>
        <a:bodyPr/>
        <a:lstStyle/>
        <a:p>
          <a:endParaRPr lang="fr-FR" sz="3200"/>
        </a:p>
      </dgm:t>
    </dgm:pt>
    <dgm:pt modelId="{56A9FA6F-2C8A-483E-83E9-D0A20BD486F1}" type="sibTrans" cxnId="{B3EDB668-3CDC-4879-8726-FA6251F791BE}">
      <dgm:prSet/>
      <dgm:spPr/>
      <dgm:t>
        <a:bodyPr/>
        <a:lstStyle/>
        <a:p>
          <a:endParaRPr lang="fr-FR" sz="3200"/>
        </a:p>
      </dgm:t>
    </dgm:pt>
    <dgm:pt modelId="{CCC8579F-F1D5-405E-84AE-1974CBBFC8C8}">
      <dgm:prSet phldrT="[Texte]" custT="1"/>
      <dgm:spPr>
        <a:solidFill>
          <a:srgbClr val="0000CC">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Perception de la situation du pays et analyse de l’intérêt et du sens du vote</a:t>
          </a:r>
        </a:p>
      </dgm:t>
    </dgm:pt>
    <dgm:pt modelId="{73B3014A-E89B-4CE9-B737-1B8680412813}" type="parTrans" cxnId="{02F3B5BB-F237-4EF7-9C4E-55F3C8D563BB}">
      <dgm:prSet/>
      <dgm:spPr/>
      <dgm:t>
        <a:bodyPr/>
        <a:lstStyle/>
        <a:p>
          <a:endParaRPr lang="fr-FR" sz="3200"/>
        </a:p>
      </dgm:t>
    </dgm:pt>
    <dgm:pt modelId="{F07FAD8D-4D66-45A5-B3C2-67AB9F077D8E}" type="sibTrans" cxnId="{02F3B5BB-F237-4EF7-9C4E-55F3C8D563BB}">
      <dgm:prSet/>
      <dgm:spPr/>
      <dgm:t>
        <a:bodyPr/>
        <a:lstStyle/>
        <a:p>
          <a:endParaRPr lang="fr-FR" sz="3200"/>
        </a:p>
      </dgm:t>
    </dgm:pt>
    <dgm:pt modelId="{858B1477-4CBE-4F2B-907D-79C24DF15E64}">
      <dgm:prSet phldrT="[Texte]" phldr="1" custT="1"/>
      <dgm:spPr>
        <a:solidFill>
          <a:srgbClr val="FF0000"/>
        </a:solidFill>
      </dgm:spPr>
      <dgm:t>
        <a:bodyPr/>
        <a:lstStyle/>
        <a:p>
          <a:endParaRPr lang="fr-FR" sz="3200" dirty="0"/>
        </a:p>
      </dgm:t>
    </dgm:pt>
    <dgm:pt modelId="{7A795755-C86E-4BC5-A960-34EF5104DAED}" type="parTrans" cxnId="{804B6332-A6F1-40CC-93CB-CCC378DF4E74}">
      <dgm:prSet/>
      <dgm:spPr/>
      <dgm:t>
        <a:bodyPr/>
        <a:lstStyle/>
        <a:p>
          <a:endParaRPr lang="fr-FR" sz="3200"/>
        </a:p>
      </dgm:t>
    </dgm:pt>
    <dgm:pt modelId="{3D563859-3E6A-4995-BFF4-9CB049420DFC}" type="sibTrans" cxnId="{804B6332-A6F1-40CC-93CB-CCC378DF4E74}">
      <dgm:prSet/>
      <dgm:spPr/>
      <dgm:t>
        <a:bodyPr/>
        <a:lstStyle/>
        <a:p>
          <a:endParaRPr lang="fr-FR" sz="3200"/>
        </a:p>
      </dgm:t>
    </dgm:pt>
    <dgm:pt modelId="{CA0766CD-7346-4B00-BC6F-DAD3E796E516}">
      <dgm:prSet phldrT="[Texte]" custT="1"/>
      <dgm:spPr>
        <a:solidFill>
          <a:srgbClr val="0000CC">
            <a:alpha val="90000"/>
          </a:srgbClr>
        </a:solidFill>
      </dgm:spPr>
      <dgm:t>
        <a:bodyPr/>
        <a:lstStyle/>
        <a:p>
          <a:r>
            <a:rPr lang="fr-FR" sz="3200" b="1" kern="1200" dirty="0">
              <a:solidFill>
                <a:prstClr val="white"/>
              </a:solidFill>
              <a:latin typeface="Arial Narrow" panose="020B0606020202030204" pitchFamily="34" charset="0"/>
              <a:ea typeface="+mn-ea"/>
              <a:cs typeface="+mn-cs"/>
            </a:rPr>
            <a:t>Les priorités du prochain quinquennat</a:t>
          </a:r>
        </a:p>
      </dgm:t>
    </dgm:pt>
    <dgm:pt modelId="{F64F8243-740B-4EC1-9BEC-F05432491EE2}" type="parTrans" cxnId="{DFB56BB0-E45F-4D9F-9C8D-C471C45615C2}">
      <dgm:prSet/>
      <dgm:spPr/>
      <dgm:t>
        <a:bodyPr/>
        <a:lstStyle/>
        <a:p>
          <a:endParaRPr lang="fr-FR" sz="3200"/>
        </a:p>
      </dgm:t>
    </dgm:pt>
    <dgm:pt modelId="{5E61735E-F288-4A78-A181-1A1AB208338B}" type="sibTrans" cxnId="{DFB56BB0-E45F-4D9F-9C8D-C471C45615C2}">
      <dgm:prSet/>
      <dgm:spPr/>
      <dgm:t>
        <a:bodyPr/>
        <a:lstStyle/>
        <a:p>
          <a:endParaRPr lang="fr-FR" sz="3200"/>
        </a:p>
      </dgm:t>
    </dgm:pt>
    <dgm:pt modelId="{C17E0387-3F07-4C1C-91B6-B8BD6940FA2C}">
      <dgm:prSet phldrT="[Texte]" phldr="1" custT="1"/>
      <dgm:spPr>
        <a:solidFill>
          <a:srgbClr val="FF0000"/>
        </a:solidFill>
      </dgm:spPr>
      <dgm:t>
        <a:bodyPr/>
        <a:lstStyle/>
        <a:p>
          <a:endParaRPr lang="fr-FR" sz="3200" dirty="0"/>
        </a:p>
      </dgm:t>
    </dgm:pt>
    <dgm:pt modelId="{62F97C8A-8FB8-4464-BF3B-C3E4AE36832F}" type="parTrans" cxnId="{7BCE0FC4-253C-4104-9833-37589FF696C6}">
      <dgm:prSet/>
      <dgm:spPr/>
      <dgm:t>
        <a:bodyPr/>
        <a:lstStyle/>
        <a:p>
          <a:endParaRPr lang="fr-FR" sz="3200"/>
        </a:p>
      </dgm:t>
    </dgm:pt>
    <dgm:pt modelId="{20003CAF-A7D6-4E2D-B88F-26ADC2A12148}" type="sibTrans" cxnId="{7BCE0FC4-253C-4104-9833-37589FF696C6}">
      <dgm:prSet/>
      <dgm:spPr/>
      <dgm:t>
        <a:bodyPr/>
        <a:lstStyle/>
        <a:p>
          <a:endParaRPr lang="fr-FR" sz="3200"/>
        </a:p>
      </dgm:t>
    </dgm:pt>
    <dgm:pt modelId="{DE910A88-016A-4CBD-97EE-0D98D96AA71E}">
      <dgm:prSet phldrT="[Texte]" custT="1"/>
      <dgm:spPr>
        <a:solidFill>
          <a:srgbClr val="0000CC">
            <a:alpha val="90000"/>
          </a:srgbClr>
        </a:solidFill>
      </dgm:spPr>
      <dgm:t>
        <a:bodyPr/>
        <a:lstStyle/>
        <a:p>
          <a:r>
            <a:rPr lang="fr-FR" sz="3200" b="1" kern="1200" dirty="0">
              <a:solidFill>
                <a:prstClr val="white"/>
              </a:solidFill>
              <a:latin typeface="Arial Narrow" panose="020B0606020202030204" pitchFamily="34" charset="0"/>
              <a:ea typeface="+mn-ea"/>
              <a:cs typeface="+mn-cs"/>
            </a:rPr>
            <a:t>La prospective Burkina à l’horizon 2025</a:t>
          </a:r>
        </a:p>
      </dgm:t>
    </dgm:pt>
    <dgm:pt modelId="{2C3844D7-0914-4DAA-B3A6-D628374ABB17}" type="parTrans" cxnId="{1B91978A-656F-4C3F-A1E0-A167235DE4F3}">
      <dgm:prSet/>
      <dgm:spPr/>
      <dgm:t>
        <a:bodyPr/>
        <a:lstStyle/>
        <a:p>
          <a:endParaRPr lang="fr-FR" sz="3200"/>
        </a:p>
      </dgm:t>
    </dgm:pt>
    <dgm:pt modelId="{0DBA534F-3168-4CD8-AB06-5676F97F08ED}" type="sibTrans" cxnId="{1B91978A-656F-4C3F-A1E0-A167235DE4F3}">
      <dgm:prSet/>
      <dgm:spPr/>
      <dgm:t>
        <a:bodyPr/>
        <a:lstStyle/>
        <a:p>
          <a:endParaRPr lang="fr-FR" sz="3200"/>
        </a:p>
      </dgm:t>
    </dgm:pt>
    <dgm:pt modelId="{75ACBC3B-9135-448A-B5CC-3B4AAA51C9AB}">
      <dgm:prSet phldrT="[Texte]" phldr="1" custT="1"/>
      <dgm:spPr>
        <a:solidFill>
          <a:srgbClr val="FF0000"/>
        </a:solidFill>
      </dgm:spPr>
      <dgm:t>
        <a:bodyPr/>
        <a:lstStyle/>
        <a:p>
          <a:endParaRPr lang="fr-FR" sz="3200" dirty="0"/>
        </a:p>
      </dgm:t>
    </dgm:pt>
    <dgm:pt modelId="{F85DED7F-F746-4B7E-A0C5-810CD305C9DB}" type="sibTrans" cxnId="{1CDEDB32-9EFA-40E2-8C3B-6D7E3DA3057D}">
      <dgm:prSet/>
      <dgm:spPr/>
      <dgm:t>
        <a:bodyPr/>
        <a:lstStyle/>
        <a:p>
          <a:endParaRPr lang="fr-FR" sz="3200"/>
        </a:p>
      </dgm:t>
    </dgm:pt>
    <dgm:pt modelId="{ADCA3268-5816-482F-A7E6-CAAFB5BE3A64}" type="parTrans" cxnId="{1CDEDB32-9EFA-40E2-8C3B-6D7E3DA3057D}">
      <dgm:prSet/>
      <dgm:spPr/>
      <dgm:t>
        <a:bodyPr/>
        <a:lstStyle/>
        <a:p>
          <a:endParaRPr lang="fr-FR" sz="3200"/>
        </a:p>
      </dgm:t>
    </dgm:pt>
    <dgm:pt modelId="{D048373B-7BB9-4A37-A94E-41CB7E3F28BA}" type="pres">
      <dgm:prSet presAssocID="{783C5098-01BB-4D3B-AA5C-2C93FBE316A5}" presName="linearFlow" presStyleCnt="0">
        <dgm:presLayoutVars>
          <dgm:dir/>
          <dgm:animLvl val="lvl"/>
          <dgm:resizeHandles val="exact"/>
        </dgm:presLayoutVars>
      </dgm:prSet>
      <dgm:spPr/>
      <dgm:t>
        <a:bodyPr/>
        <a:lstStyle/>
        <a:p>
          <a:endParaRPr lang="fr-FR"/>
        </a:p>
      </dgm:t>
    </dgm:pt>
    <dgm:pt modelId="{9C777734-ECCB-4EA0-A988-3569A1596FCA}" type="pres">
      <dgm:prSet presAssocID="{75ACBC3B-9135-448A-B5CC-3B4AAA51C9AB}" presName="composite" presStyleCnt="0"/>
      <dgm:spPr/>
    </dgm:pt>
    <dgm:pt modelId="{9C0E9C25-8552-490C-9C2E-D556D1EF4A74}" type="pres">
      <dgm:prSet presAssocID="{75ACBC3B-9135-448A-B5CC-3B4AAA51C9AB}" presName="parentText" presStyleLbl="alignNode1" presStyleIdx="0" presStyleCnt="4">
        <dgm:presLayoutVars>
          <dgm:chMax val="1"/>
          <dgm:bulletEnabled val="1"/>
        </dgm:presLayoutVars>
      </dgm:prSet>
      <dgm:spPr/>
      <dgm:t>
        <a:bodyPr/>
        <a:lstStyle/>
        <a:p>
          <a:endParaRPr lang="fr-FR"/>
        </a:p>
      </dgm:t>
    </dgm:pt>
    <dgm:pt modelId="{F74E60FD-0C94-4FA4-9F39-FE5263AB7711}" type="pres">
      <dgm:prSet presAssocID="{75ACBC3B-9135-448A-B5CC-3B4AAA51C9AB}" presName="descendantText" presStyleLbl="alignAcc1" presStyleIdx="0" presStyleCnt="4">
        <dgm:presLayoutVars>
          <dgm:bulletEnabled val="1"/>
        </dgm:presLayoutVars>
      </dgm:prSet>
      <dgm:spPr/>
      <dgm:t>
        <a:bodyPr/>
        <a:lstStyle/>
        <a:p>
          <a:endParaRPr lang="fr-FR"/>
        </a:p>
      </dgm:t>
    </dgm:pt>
    <dgm:pt modelId="{7BD5AB02-469C-4B2D-A066-96190179B708}" type="pres">
      <dgm:prSet presAssocID="{F85DED7F-F746-4B7E-A0C5-810CD305C9DB}" presName="sp" presStyleCnt="0"/>
      <dgm:spPr/>
    </dgm:pt>
    <dgm:pt modelId="{F4ACDE15-413F-4C16-97F8-A133E95C24D0}" type="pres">
      <dgm:prSet presAssocID="{C36C7E54-7565-4486-BD1A-C9D67E1243EA}" presName="composite" presStyleCnt="0"/>
      <dgm:spPr/>
    </dgm:pt>
    <dgm:pt modelId="{92B53704-B6AF-461F-BC4E-5EB965BBB6DF}" type="pres">
      <dgm:prSet presAssocID="{C36C7E54-7565-4486-BD1A-C9D67E1243EA}" presName="parentText" presStyleLbl="alignNode1" presStyleIdx="1" presStyleCnt="4">
        <dgm:presLayoutVars>
          <dgm:chMax val="1"/>
          <dgm:bulletEnabled val="1"/>
        </dgm:presLayoutVars>
      </dgm:prSet>
      <dgm:spPr/>
      <dgm:t>
        <a:bodyPr/>
        <a:lstStyle/>
        <a:p>
          <a:endParaRPr lang="fr-FR"/>
        </a:p>
      </dgm:t>
    </dgm:pt>
    <dgm:pt modelId="{6C468EBA-0E96-4B58-9A50-E311C52CF311}" type="pres">
      <dgm:prSet presAssocID="{C36C7E54-7565-4486-BD1A-C9D67E1243EA}" presName="descendantText" presStyleLbl="alignAcc1" presStyleIdx="1" presStyleCnt="4">
        <dgm:presLayoutVars>
          <dgm:bulletEnabled val="1"/>
        </dgm:presLayoutVars>
      </dgm:prSet>
      <dgm:spPr>
        <a:xfrm rot="5400000">
          <a:off x="4153681" y="-1652727"/>
          <a:ext cx="1010915" cy="7140922"/>
        </a:xfrm>
        <a:prstGeom prst="round2SameRect">
          <a:avLst/>
        </a:prstGeom>
      </dgm:spPr>
      <dgm:t>
        <a:bodyPr/>
        <a:lstStyle/>
        <a:p>
          <a:endParaRPr lang="fr-FR"/>
        </a:p>
      </dgm:t>
    </dgm:pt>
    <dgm:pt modelId="{A88EDA7E-371F-488E-8DC0-1971DD8F9E19}" type="pres">
      <dgm:prSet presAssocID="{56A9FA6F-2C8A-483E-83E9-D0A20BD486F1}" presName="sp" presStyleCnt="0"/>
      <dgm:spPr/>
    </dgm:pt>
    <dgm:pt modelId="{1B273583-6F27-410C-83D9-63F8107F00F8}" type="pres">
      <dgm:prSet presAssocID="{858B1477-4CBE-4F2B-907D-79C24DF15E64}" presName="composite" presStyleCnt="0"/>
      <dgm:spPr/>
    </dgm:pt>
    <dgm:pt modelId="{7EAB2C5C-7CBA-48C0-AD67-36B408576BC3}" type="pres">
      <dgm:prSet presAssocID="{858B1477-4CBE-4F2B-907D-79C24DF15E64}" presName="parentText" presStyleLbl="alignNode1" presStyleIdx="2" presStyleCnt="4">
        <dgm:presLayoutVars>
          <dgm:chMax val="1"/>
          <dgm:bulletEnabled val="1"/>
        </dgm:presLayoutVars>
      </dgm:prSet>
      <dgm:spPr/>
      <dgm:t>
        <a:bodyPr/>
        <a:lstStyle/>
        <a:p>
          <a:endParaRPr lang="fr-FR"/>
        </a:p>
      </dgm:t>
    </dgm:pt>
    <dgm:pt modelId="{99CBB49F-5B0D-436E-8A01-284B5FD234DE}" type="pres">
      <dgm:prSet presAssocID="{858B1477-4CBE-4F2B-907D-79C24DF15E64}" presName="descendantText" presStyleLbl="alignAcc1" presStyleIdx="2" presStyleCnt="4">
        <dgm:presLayoutVars>
          <dgm:bulletEnabled val="1"/>
        </dgm:presLayoutVars>
      </dgm:prSet>
      <dgm:spPr/>
      <dgm:t>
        <a:bodyPr/>
        <a:lstStyle/>
        <a:p>
          <a:endParaRPr lang="fr-FR"/>
        </a:p>
      </dgm:t>
    </dgm:pt>
    <dgm:pt modelId="{B69E1C9C-67DB-4375-93F6-4C623ECAFFF8}" type="pres">
      <dgm:prSet presAssocID="{3D563859-3E6A-4995-BFF4-9CB049420DFC}" presName="sp" presStyleCnt="0"/>
      <dgm:spPr/>
    </dgm:pt>
    <dgm:pt modelId="{79E0968E-0E25-41E2-9CF6-EAD0746AC96F}" type="pres">
      <dgm:prSet presAssocID="{C17E0387-3F07-4C1C-91B6-B8BD6940FA2C}" presName="composite" presStyleCnt="0"/>
      <dgm:spPr/>
    </dgm:pt>
    <dgm:pt modelId="{66E5AEA5-440B-4482-8F0C-B56FB9B7AA75}" type="pres">
      <dgm:prSet presAssocID="{C17E0387-3F07-4C1C-91B6-B8BD6940FA2C}" presName="parentText" presStyleLbl="alignNode1" presStyleIdx="3" presStyleCnt="4" custLinFactNeighborY="0">
        <dgm:presLayoutVars>
          <dgm:chMax val="1"/>
          <dgm:bulletEnabled val="1"/>
        </dgm:presLayoutVars>
      </dgm:prSet>
      <dgm:spPr/>
      <dgm:t>
        <a:bodyPr/>
        <a:lstStyle/>
        <a:p>
          <a:endParaRPr lang="fr-FR"/>
        </a:p>
      </dgm:t>
    </dgm:pt>
    <dgm:pt modelId="{62F8CCFF-87D4-41E9-A589-1AF39D8BDA1B}" type="pres">
      <dgm:prSet presAssocID="{C17E0387-3F07-4C1C-91B6-B8BD6940FA2C}" presName="descendantText" presStyleLbl="alignAcc1" presStyleIdx="3" presStyleCnt="4" custLinFactNeighborY="0">
        <dgm:presLayoutVars>
          <dgm:bulletEnabled val="1"/>
        </dgm:presLayoutVars>
      </dgm:prSet>
      <dgm:spPr/>
      <dgm:t>
        <a:bodyPr/>
        <a:lstStyle/>
        <a:p>
          <a:endParaRPr lang="fr-FR"/>
        </a:p>
      </dgm:t>
    </dgm:pt>
  </dgm:ptLst>
  <dgm:cxnLst>
    <dgm:cxn modelId="{35BE6ADF-EA8C-4E9C-8E9B-CA1214484897}" type="presOf" srcId="{C17E0387-3F07-4C1C-91B6-B8BD6940FA2C}" destId="{66E5AEA5-440B-4482-8F0C-B56FB9B7AA75}" srcOrd="0" destOrd="0" presId="urn:microsoft.com/office/officeart/2005/8/layout/chevron2"/>
    <dgm:cxn modelId="{7BCE0FC4-253C-4104-9833-37589FF696C6}" srcId="{783C5098-01BB-4D3B-AA5C-2C93FBE316A5}" destId="{C17E0387-3F07-4C1C-91B6-B8BD6940FA2C}" srcOrd="3" destOrd="0" parTransId="{62F97C8A-8FB8-4464-BF3B-C3E4AE36832F}" sibTransId="{20003CAF-A7D6-4E2D-B88F-26ADC2A12148}"/>
    <dgm:cxn modelId="{02F3B5BB-F237-4EF7-9C4E-55F3C8D563BB}" srcId="{C36C7E54-7565-4486-BD1A-C9D67E1243EA}" destId="{CCC8579F-F1D5-405E-84AE-1974CBBFC8C8}" srcOrd="0" destOrd="0" parTransId="{73B3014A-E89B-4CE9-B737-1B8680412813}" sibTransId="{F07FAD8D-4D66-45A5-B3C2-67AB9F077D8E}"/>
    <dgm:cxn modelId="{7881B95E-15CB-4064-BD66-CD09056A3526}" type="presOf" srcId="{A6FB970A-FC7D-448E-8B30-30CA9C3A16E1}" destId="{F74E60FD-0C94-4FA4-9F39-FE5263AB7711}" srcOrd="0" destOrd="0" presId="urn:microsoft.com/office/officeart/2005/8/layout/chevron2"/>
    <dgm:cxn modelId="{DA6ADA30-3758-4C6C-A418-64A7F267EE88}" type="presOf" srcId="{C36C7E54-7565-4486-BD1A-C9D67E1243EA}" destId="{92B53704-B6AF-461F-BC4E-5EB965BBB6DF}" srcOrd="0" destOrd="0" presId="urn:microsoft.com/office/officeart/2005/8/layout/chevron2"/>
    <dgm:cxn modelId="{87594189-6868-4654-817E-4E3B7CDDE456}" srcId="{75ACBC3B-9135-448A-B5CC-3B4AAA51C9AB}" destId="{A6FB970A-FC7D-448E-8B30-30CA9C3A16E1}" srcOrd="0" destOrd="0" parTransId="{26FCB364-0DC5-4026-A9FF-30A197FDD73E}" sibTransId="{0F71E66C-7F21-4884-9DAB-F8FFB044EA8F}"/>
    <dgm:cxn modelId="{B661E0C7-05F2-45B6-BF51-8A45D45FD314}" type="presOf" srcId="{CCC8579F-F1D5-405E-84AE-1974CBBFC8C8}" destId="{6C468EBA-0E96-4B58-9A50-E311C52CF311}" srcOrd="0" destOrd="0" presId="urn:microsoft.com/office/officeart/2005/8/layout/chevron2"/>
    <dgm:cxn modelId="{1CDEDB32-9EFA-40E2-8C3B-6D7E3DA3057D}" srcId="{783C5098-01BB-4D3B-AA5C-2C93FBE316A5}" destId="{75ACBC3B-9135-448A-B5CC-3B4AAA51C9AB}" srcOrd="0" destOrd="0" parTransId="{ADCA3268-5816-482F-A7E6-CAAFB5BE3A64}" sibTransId="{F85DED7F-F746-4B7E-A0C5-810CD305C9DB}"/>
    <dgm:cxn modelId="{DFB56BB0-E45F-4D9F-9C8D-C471C45615C2}" srcId="{858B1477-4CBE-4F2B-907D-79C24DF15E64}" destId="{CA0766CD-7346-4B00-BC6F-DAD3E796E516}" srcOrd="0" destOrd="0" parTransId="{F64F8243-740B-4EC1-9BEC-F05432491EE2}" sibTransId="{5E61735E-F288-4A78-A181-1A1AB208338B}"/>
    <dgm:cxn modelId="{24FA379B-2705-4D41-803B-600630A02E94}" type="presOf" srcId="{75ACBC3B-9135-448A-B5CC-3B4AAA51C9AB}" destId="{9C0E9C25-8552-490C-9C2E-D556D1EF4A74}" srcOrd="0" destOrd="0" presId="urn:microsoft.com/office/officeart/2005/8/layout/chevron2"/>
    <dgm:cxn modelId="{1B91978A-656F-4C3F-A1E0-A167235DE4F3}" srcId="{C17E0387-3F07-4C1C-91B6-B8BD6940FA2C}" destId="{DE910A88-016A-4CBD-97EE-0D98D96AA71E}" srcOrd="0" destOrd="0" parTransId="{2C3844D7-0914-4DAA-B3A6-D628374ABB17}" sibTransId="{0DBA534F-3168-4CD8-AB06-5676F97F08ED}"/>
    <dgm:cxn modelId="{5B3AEE8D-E890-4653-B565-68CE81E082FA}" type="presOf" srcId="{CA0766CD-7346-4B00-BC6F-DAD3E796E516}" destId="{99CBB49F-5B0D-436E-8A01-284B5FD234DE}" srcOrd="0" destOrd="0" presId="urn:microsoft.com/office/officeart/2005/8/layout/chevron2"/>
    <dgm:cxn modelId="{DC720C6F-1E27-4D14-87ED-6954226AE6A4}" type="presOf" srcId="{858B1477-4CBE-4F2B-907D-79C24DF15E64}" destId="{7EAB2C5C-7CBA-48C0-AD67-36B408576BC3}" srcOrd="0" destOrd="0" presId="urn:microsoft.com/office/officeart/2005/8/layout/chevron2"/>
    <dgm:cxn modelId="{B3EDB668-3CDC-4879-8726-FA6251F791BE}" srcId="{783C5098-01BB-4D3B-AA5C-2C93FBE316A5}" destId="{C36C7E54-7565-4486-BD1A-C9D67E1243EA}" srcOrd="1" destOrd="0" parTransId="{E2FFE960-7180-4607-868B-A2EB5D184E6E}" sibTransId="{56A9FA6F-2C8A-483E-83E9-D0A20BD486F1}"/>
    <dgm:cxn modelId="{804B6332-A6F1-40CC-93CB-CCC378DF4E74}" srcId="{783C5098-01BB-4D3B-AA5C-2C93FBE316A5}" destId="{858B1477-4CBE-4F2B-907D-79C24DF15E64}" srcOrd="2" destOrd="0" parTransId="{7A795755-C86E-4BC5-A960-34EF5104DAED}" sibTransId="{3D563859-3E6A-4995-BFF4-9CB049420DFC}"/>
    <dgm:cxn modelId="{EC7D4641-84E4-4AB5-95D1-A2EC089E3A8C}" type="presOf" srcId="{783C5098-01BB-4D3B-AA5C-2C93FBE316A5}" destId="{D048373B-7BB9-4A37-A94E-41CB7E3F28BA}" srcOrd="0" destOrd="0" presId="urn:microsoft.com/office/officeart/2005/8/layout/chevron2"/>
    <dgm:cxn modelId="{880BFCD6-FAA6-458E-BE21-36D579F83007}" type="presOf" srcId="{DE910A88-016A-4CBD-97EE-0D98D96AA71E}" destId="{62F8CCFF-87D4-41E9-A589-1AF39D8BDA1B}" srcOrd="0" destOrd="0" presId="urn:microsoft.com/office/officeart/2005/8/layout/chevron2"/>
    <dgm:cxn modelId="{31D6952F-F67D-4848-BBDD-0784E252008C}" type="presParOf" srcId="{D048373B-7BB9-4A37-A94E-41CB7E3F28BA}" destId="{9C777734-ECCB-4EA0-A988-3569A1596FCA}" srcOrd="0" destOrd="0" presId="urn:microsoft.com/office/officeart/2005/8/layout/chevron2"/>
    <dgm:cxn modelId="{56D8A3FF-546B-4244-86FD-63633CD10696}" type="presParOf" srcId="{9C777734-ECCB-4EA0-A988-3569A1596FCA}" destId="{9C0E9C25-8552-490C-9C2E-D556D1EF4A74}" srcOrd="0" destOrd="0" presId="urn:microsoft.com/office/officeart/2005/8/layout/chevron2"/>
    <dgm:cxn modelId="{AACBAEA0-58FF-4E9E-A134-C04C19F33240}" type="presParOf" srcId="{9C777734-ECCB-4EA0-A988-3569A1596FCA}" destId="{F74E60FD-0C94-4FA4-9F39-FE5263AB7711}" srcOrd="1" destOrd="0" presId="urn:microsoft.com/office/officeart/2005/8/layout/chevron2"/>
    <dgm:cxn modelId="{295DD2A4-5A85-4DF2-9FED-DF48D4787BC8}" type="presParOf" srcId="{D048373B-7BB9-4A37-A94E-41CB7E3F28BA}" destId="{7BD5AB02-469C-4B2D-A066-96190179B708}" srcOrd="1" destOrd="0" presId="urn:microsoft.com/office/officeart/2005/8/layout/chevron2"/>
    <dgm:cxn modelId="{3D7F26F0-6F61-4549-81C2-4255004E0AAA}" type="presParOf" srcId="{D048373B-7BB9-4A37-A94E-41CB7E3F28BA}" destId="{F4ACDE15-413F-4C16-97F8-A133E95C24D0}" srcOrd="2" destOrd="0" presId="urn:microsoft.com/office/officeart/2005/8/layout/chevron2"/>
    <dgm:cxn modelId="{ABE7FBEC-4FB9-407B-901A-E98F95A4548B}" type="presParOf" srcId="{F4ACDE15-413F-4C16-97F8-A133E95C24D0}" destId="{92B53704-B6AF-461F-BC4E-5EB965BBB6DF}" srcOrd="0" destOrd="0" presId="urn:microsoft.com/office/officeart/2005/8/layout/chevron2"/>
    <dgm:cxn modelId="{FDCDF4C4-C0E7-4C6C-9284-4377F1D96A14}" type="presParOf" srcId="{F4ACDE15-413F-4C16-97F8-A133E95C24D0}" destId="{6C468EBA-0E96-4B58-9A50-E311C52CF311}" srcOrd="1" destOrd="0" presId="urn:microsoft.com/office/officeart/2005/8/layout/chevron2"/>
    <dgm:cxn modelId="{939E8383-AB28-4BE7-9811-60332C861EFA}" type="presParOf" srcId="{D048373B-7BB9-4A37-A94E-41CB7E3F28BA}" destId="{A88EDA7E-371F-488E-8DC0-1971DD8F9E19}" srcOrd="3" destOrd="0" presId="urn:microsoft.com/office/officeart/2005/8/layout/chevron2"/>
    <dgm:cxn modelId="{EA21B2D6-736A-49C8-8694-ED5B5DA58CD2}" type="presParOf" srcId="{D048373B-7BB9-4A37-A94E-41CB7E3F28BA}" destId="{1B273583-6F27-410C-83D9-63F8107F00F8}" srcOrd="4" destOrd="0" presId="urn:microsoft.com/office/officeart/2005/8/layout/chevron2"/>
    <dgm:cxn modelId="{96F11BBA-53D6-4CB5-ABE4-D0FCE56826AB}" type="presParOf" srcId="{1B273583-6F27-410C-83D9-63F8107F00F8}" destId="{7EAB2C5C-7CBA-48C0-AD67-36B408576BC3}" srcOrd="0" destOrd="0" presId="urn:microsoft.com/office/officeart/2005/8/layout/chevron2"/>
    <dgm:cxn modelId="{694EE58F-8D76-4DB0-A479-6BFDFF1243D3}" type="presParOf" srcId="{1B273583-6F27-410C-83D9-63F8107F00F8}" destId="{99CBB49F-5B0D-436E-8A01-284B5FD234DE}" srcOrd="1" destOrd="0" presId="urn:microsoft.com/office/officeart/2005/8/layout/chevron2"/>
    <dgm:cxn modelId="{849D1166-B46B-461E-861F-F2477F621593}" type="presParOf" srcId="{D048373B-7BB9-4A37-A94E-41CB7E3F28BA}" destId="{B69E1C9C-67DB-4375-93F6-4C623ECAFFF8}" srcOrd="5" destOrd="0" presId="urn:microsoft.com/office/officeart/2005/8/layout/chevron2"/>
    <dgm:cxn modelId="{1757D369-7ADB-4655-A98D-F80E093D6446}" type="presParOf" srcId="{D048373B-7BB9-4A37-A94E-41CB7E3F28BA}" destId="{79E0968E-0E25-41E2-9CF6-EAD0746AC96F}" srcOrd="6" destOrd="0" presId="urn:microsoft.com/office/officeart/2005/8/layout/chevron2"/>
    <dgm:cxn modelId="{B261A23E-19D7-4BFA-944B-9918EBB53A81}" type="presParOf" srcId="{79E0968E-0E25-41E2-9CF6-EAD0746AC96F}" destId="{66E5AEA5-440B-4482-8F0C-B56FB9B7AA75}" srcOrd="0" destOrd="0" presId="urn:microsoft.com/office/officeart/2005/8/layout/chevron2"/>
    <dgm:cxn modelId="{4CC6CE84-A424-4596-B2E4-985BC6A49BC1}" type="presParOf" srcId="{79E0968E-0E25-41E2-9CF6-EAD0746AC96F}" destId="{62F8CCFF-87D4-41E9-A589-1AF39D8BDA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C5098-01BB-4D3B-AA5C-2C93FBE316A5}"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fr-FR"/>
        </a:p>
      </dgm:t>
    </dgm:pt>
    <dgm:pt modelId="{A6FB970A-FC7D-448E-8B30-30CA9C3A16E1}">
      <dgm:prSet phldrT="[Texte]" custT="1"/>
      <dgm:spPr>
        <a:solidFill>
          <a:srgbClr val="0000CC">
            <a:alpha val="90000"/>
          </a:srgbClr>
        </a:solidFill>
      </dgm:spPr>
      <dgm:t>
        <a:bodyPr/>
        <a:lstStyle/>
        <a:p>
          <a:r>
            <a:rPr lang="fr-FR" sz="3200" b="1" dirty="0">
              <a:solidFill>
                <a:schemeClr val="bg1"/>
              </a:solidFill>
              <a:latin typeface="Arial Narrow" panose="020B0606020202030204" pitchFamily="34" charset="0"/>
            </a:rPr>
            <a:t>Objectifs et aperçu méthodologique</a:t>
          </a:r>
        </a:p>
      </dgm:t>
    </dgm:pt>
    <dgm:pt modelId="{26FCB364-0DC5-4026-A9FF-30A197FDD73E}" type="parTrans" cxnId="{87594189-6868-4654-817E-4E3B7CDDE456}">
      <dgm:prSet/>
      <dgm:spPr/>
      <dgm:t>
        <a:bodyPr/>
        <a:lstStyle/>
        <a:p>
          <a:endParaRPr lang="fr-FR" sz="3200"/>
        </a:p>
      </dgm:t>
    </dgm:pt>
    <dgm:pt modelId="{0F71E66C-7F21-4884-9DAB-F8FFB044EA8F}" type="sibTrans" cxnId="{87594189-6868-4654-817E-4E3B7CDDE456}">
      <dgm:prSet/>
      <dgm:spPr/>
      <dgm:t>
        <a:bodyPr/>
        <a:lstStyle/>
        <a:p>
          <a:endParaRPr lang="fr-FR" sz="3200"/>
        </a:p>
      </dgm:t>
    </dgm:pt>
    <dgm:pt modelId="{C36C7E54-7565-4486-BD1A-C9D67E1243EA}">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E2FFE960-7180-4607-868B-A2EB5D184E6E}" type="parTrans" cxnId="{B3EDB668-3CDC-4879-8726-FA6251F791BE}">
      <dgm:prSet/>
      <dgm:spPr/>
      <dgm:t>
        <a:bodyPr/>
        <a:lstStyle/>
        <a:p>
          <a:endParaRPr lang="fr-FR" sz="3200"/>
        </a:p>
      </dgm:t>
    </dgm:pt>
    <dgm:pt modelId="{56A9FA6F-2C8A-483E-83E9-D0A20BD486F1}" type="sibTrans" cxnId="{B3EDB668-3CDC-4879-8726-FA6251F791BE}">
      <dgm:prSet/>
      <dgm:spPr/>
      <dgm:t>
        <a:bodyPr/>
        <a:lstStyle/>
        <a:p>
          <a:endParaRPr lang="fr-FR" sz="3200"/>
        </a:p>
      </dgm:t>
    </dgm:pt>
    <dgm:pt modelId="{CCC8579F-F1D5-405E-84AE-1974CBBFC8C8}">
      <dgm:prSet phldrT="[Texte]" custT="1"/>
      <dgm:spPr>
        <a:solidFill>
          <a:schemeClr val="accent1">
            <a:lumMod val="40000"/>
            <a:lumOff val="60000"/>
            <a:alpha val="90000"/>
          </a:scheme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Perception de la situation du pays et analyse de l’intérêt et du sens du vote</a:t>
          </a:r>
        </a:p>
      </dgm:t>
    </dgm:pt>
    <dgm:pt modelId="{73B3014A-E89B-4CE9-B737-1B8680412813}" type="parTrans" cxnId="{02F3B5BB-F237-4EF7-9C4E-55F3C8D563BB}">
      <dgm:prSet/>
      <dgm:spPr/>
      <dgm:t>
        <a:bodyPr/>
        <a:lstStyle/>
        <a:p>
          <a:endParaRPr lang="fr-FR" sz="3200"/>
        </a:p>
      </dgm:t>
    </dgm:pt>
    <dgm:pt modelId="{F07FAD8D-4D66-45A5-B3C2-67AB9F077D8E}" type="sibTrans" cxnId="{02F3B5BB-F237-4EF7-9C4E-55F3C8D563BB}">
      <dgm:prSet/>
      <dgm:spPr/>
      <dgm:t>
        <a:bodyPr/>
        <a:lstStyle/>
        <a:p>
          <a:endParaRPr lang="fr-FR" sz="3200"/>
        </a:p>
      </dgm:t>
    </dgm:pt>
    <dgm:pt modelId="{858B1477-4CBE-4F2B-907D-79C24DF15E64}">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7A795755-C86E-4BC5-A960-34EF5104DAED}" type="parTrans" cxnId="{804B6332-A6F1-40CC-93CB-CCC378DF4E74}">
      <dgm:prSet/>
      <dgm:spPr/>
      <dgm:t>
        <a:bodyPr/>
        <a:lstStyle/>
        <a:p>
          <a:endParaRPr lang="fr-FR" sz="3200"/>
        </a:p>
      </dgm:t>
    </dgm:pt>
    <dgm:pt modelId="{3D563859-3E6A-4995-BFF4-9CB049420DFC}" type="sibTrans" cxnId="{804B6332-A6F1-40CC-93CB-CCC378DF4E74}">
      <dgm:prSet/>
      <dgm:spPr/>
      <dgm:t>
        <a:bodyPr/>
        <a:lstStyle/>
        <a:p>
          <a:endParaRPr lang="fr-FR" sz="3200"/>
        </a:p>
      </dgm:t>
    </dgm:pt>
    <dgm:pt modelId="{CA0766CD-7346-4B00-BC6F-DAD3E796E516}">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Les priorités du prochain quinquennat</a:t>
          </a:r>
        </a:p>
      </dgm:t>
    </dgm:pt>
    <dgm:pt modelId="{F64F8243-740B-4EC1-9BEC-F05432491EE2}" type="parTrans" cxnId="{DFB56BB0-E45F-4D9F-9C8D-C471C45615C2}">
      <dgm:prSet/>
      <dgm:spPr/>
      <dgm:t>
        <a:bodyPr/>
        <a:lstStyle/>
        <a:p>
          <a:endParaRPr lang="fr-FR" sz="3200"/>
        </a:p>
      </dgm:t>
    </dgm:pt>
    <dgm:pt modelId="{5E61735E-F288-4A78-A181-1A1AB208338B}" type="sibTrans" cxnId="{DFB56BB0-E45F-4D9F-9C8D-C471C45615C2}">
      <dgm:prSet/>
      <dgm:spPr/>
      <dgm:t>
        <a:bodyPr/>
        <a:lstStyle/>
        <a:p>
          <a:endParaRPr lang="fr-FR" sz="3200"/>
        </a:p>
      </dgm:t>
    </dgm:pt>
    <dgm:pt modelId="{C17E0387-3F07-4C1C-91B6-B8BD6940FA2C}">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62F97C8A-8FB8-4464-BF3B-C3E4AE36832F}" type="parTrans" cxnId="{7BCE0FC4-253C-4104-9833-37589FF696C6}">
      <dgm:prSet/>
      <dgm:spPr/>
      <dgm:t>
        <a:bodyPr/>
        <a:lstStyle/>
        <a:p>
          <a:endParaRPr lang="fr-FR" sz="3200"/>
        </a:p>
      </dgm:t>
    </dgm:pt>
    <dgm:pt modelId="{20003CAF-A7D6-4E2D-B88F-26ADC2A12148}" type="sibTrans" cxnId="{7BCE0FC4-253C-4104-9833-37589FF696C6}">
      <dgm:prSet/>
      <dgm:spPr/>
      <dgm:t>
        <a:bodyPr/>
        <a:lstStyle/>
        <a:p>
          <a:endParaRPr lang="fr-FR" sz="3200"/>
        </a:p>
      </dgm:t>
    </dgm:pt>
    <dgm:pt modelId="{DE910A88-016A-4CBD-97EE-0D98D96AA71E}">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La prospective Burkina à l’horizon 2025</a:t>
          </a:r>
        </a:p>
      </dgm:t>
    </dgm:pt>
    <dgm:pt modelId="{2C3844D7-0914-4DAA-B3A6-D628374ABB17}" type="parTrans" cxnId="{1B91978A-656F-4C3F-A1E0-A167235DE4F3}">
      <dgm:prSet/>
      <dgm:spPr/>
      <dgm:t>
        <a:bodyPr/>
        <a:lstStyle/>
        <a:p>
          <a:endParaRPr lang="fr-FR" sz="3200"/>
        </a:p>
      </dgm:t>
    </dgm:pt>
    <dgm:pt modelId="{0DBA534F-3168-4CD8-AB06-5676F97F08ED}" type="sibTrans" cxnId="{1B91978A-656F-4C3F-A1E0-A167235DE4F3}">
      <dgm:prSet/>
      <dgm:spPr/>
      <dgm:t>
        <a:bodyPr/>
        <a:lstStyle/>
        <a:p>
          <a:endParaRPr lang="fr-FR" sz="3200"/>
        </a:p>
      </dgm:t>
    </dgm:pt>
    <dgm:pt modelId="{75ACBC3B-9135-448A-B5CC-3B4AAA51C9AB}">
      <dgm:prSet phldrT="[Texte]" phldr="1" custT="1"/>
      <dgm:spPr>
        <a:solidFill>
          <a:srgbClr val="FF0000"/>
        </a:solidFill>
      </dgm:spPr>
      <dgm:t>
        <a:bodyPr/>
        <a:lstStyle/>
        <a:p>
          <a:endParaRPr lang="fr-FR" sz="3200" dirty="0"/>
        </a:p>
      </dgm:t>
    </dgm:pt>
    <dgm:pt modelId="{F85DED7F-F746-4B7E-A0C5-810CD305C9DB}" type="sibTrans" cxnId="{1CDEDB32-9EFA-40E2-8C3B-6D7E3DA3057D}">
      <dgm:prSet/>
      <dgm:spPr/>
      <dgm:t>
        <a:bodyPr/>
        <a:lstStyle/>
        <a:p>
          <a:endParaRPr lang="fr-FR" sz="3200"/>
        </a:p>
      </dgm:t>
    </dgm:pt>
    <dgm:pt modelId="{ADCA3268-5816-482F-A7E6-CAAFB5BE3A64}" type="parTrans" cxnId="{1CDEDB32-9EFA-40E2-8C3B-6D7E3DA3057D}">
      <dgm:prSet/>
      <dgm:spPr/>
      <dgm:t>
        <a:bodyPr/>
        <a:lstStyle/>
        <a:p>
          <a:endParaRPr lang="fr-FR" sz="3200"/>
        </a:p>
      </dgm:t>
    </dgm:pt>
    <dgm:pt modelId="{D048373B-7BB9-4A37-A94E-41CB7E3F28BA}" type="pres">
      <dgm:prSet presAssocID="{783C5098-01BB-4D3B-AA5C-2C93FBE316A5}" presName="linearFlow" presStyleCnt="0">
        <dgm:presLayoutVars>
          <dgm:dir/>
          <dgm:animLvl val="lvl"/>
          <dgm:resizeHandles val="exact"/>
        </dgm:presLayoutVars>
      </dgm:prSet>
      <dgm:spPr/>
      <dgm:t>
        <a:bodyPr/>
        <a:lstStyle/>
        <a:p>
          <a:endParaRPr lang="fr-FR"/>
        </a:p>
      </dgm:t>
    </dgm:pt>
    <dgm:pt modelId="{9C777734-ECCB-4EA0-A988-3569A1596FCA}" type="pres">
      <dgm:prSet presAssocID="{75ACBC3B-9135-448A-B5CC-3B4AAA51C9AB}" presName="composite" presStyleCnt="0"/>
      <dgm:spPr/>
    </dgm:pt>
    <dgm:pt modelId="{9C0E9C25-8552-490C-9C2E-D556D1EF4A74}" type="pres">
      <dgm:prSet presAssocID="{75ACBC3B-9135-448A-B5CC-3B4AAA51C9AB}" presName="parentText" presStyleLbl="alignNode1" presStyleIdx="0" presStyleCnt="4">
        <dgm:presLayoutVars>
          <dgm:chMax val="1"/>
          <dgm:bulletEnabled val="1"/>
        </dgm:presLayoutVars>
      </dgm:prSet>
      <dgm:spPr/>
      <dgm:t>
        <a:bodyPr/>
        <a:lstStyle/>
        <a:p>
          <a:endParaRPr lang="fr-FR"/>
        </a:p>
      </dgm:t>
    </dgm:pt>
    <dgm:pt modelId="{F74E60FD-0C94-4FA4-9F39-FE5263AB7711}" type="pres">
      <dgm:prSet presAssocID="{75ACBC3B-9135-448A-B5CC-3B4AAA51C9AB}" presName="descendantText" presStyleLbl="alignAcc1" presStyleIdx="0" presStyleCnt="4">
        <dgm:presLayoutVars>
          <dgm:bulletEnabled val="1"/>
        </dgm:presLayoutVars>
      </dgm:prSet>
      <dgm:spPr/>
      <dgm:t>
        <a:bodyPr/>
        <a:lstStyle/>
        <a:p>
          <a:endParaRPr lang="fr-FR"/>
        </a:p>
      </dgm:t>
    </dgm:pt>
    <dgm:pt modelId="{7BD5AB02-469C-4B2D-A066-96190179B708}" type="pres">
      <dgm:prSet presAssocID="{F85DED7F-F746-4B7E-A0C5-810CD305C9DB}" presName="sp" presStyleCnt="0"/>
      <dgm:spPr/>
    </dgm:pt>
    <dgm:pt modelId="{F4ACDE15-413F-4C16-97F8-A133E95C24D0}" type="pres">
      <dgm:prSet presAssocID="{C36C7E54-7565-4486-BD1A-C9D67E1243EA}" presName="composite" presStyleCnt="0"/>
      <dgm:spPr/>
    </dgm:pt>
    <dgm:pt modelId="{92B53704-B6AF-461F-BC4E-5EB965BBB6DF}" type="pres">
      <dgm:prSet presAssocID="{C36C7E54-7565-4486-BD1A-C9D67E1243EA}" presName="parentText" presStyleLbl="alignNode1" presStyleIdx="1" presStyleCnt="4">
        <dgm:presLayoutVars>
          <dgm:chMax val="1"/>
          <dgm:bulletEnabled val="1"/>
        </dgm:presLayoutVars>
      </dgm:prSet>
      <dgm:spPr>
        <a:xfrm rot="5400000">
          <a:off x="-233060" y="1646784"/>
          <a:ext cx="1553735" cy="1087614"/>
        </a:xfrm>
        <a:prstGeom prst="chevron">
          <a:avLst/>
        </a:prstGeom>
      </dgm:spPr>
      <dgm:t>
        <a:bodyPr/>
        <a:lstStyle/>
        <a:p>
          <a:endParaRPr lang="fr-FR"/>
        </a:p>
      </dgm:t>
    </dgm:pt>
    <dgm:pt modelId="{6C468EBA-0E96-4B58-9A50-E311C52CF311}" type="pres">
      <dgm:prSet presAssocID="{C36C7E54-7565-4486-BD1A-C9D67E1243EA}" presName="descendantText" presStyleLbl="alignAcc1" presStyleIdx="1" presStyleCnt="4">
        <dgm:presLayoutVars>
          <dgm:bulletEnabled val="1"/>
        </dgm:presLayoutVars>
      </dgm:prSet>
      <dgm:spPr>
        <a:xfrm rot="5400000">
          <a:off x="4153681" y="-1652727"/>
          <a:ext cx="1010915" cy="7140922"/>
        </a:xfrm>
        <a:prstGeom prst="round2SameRect">
          <a:avLst/>
        </a:prstGeom>
      </dgm:spPr>
      <dgm:t>
        <a:bodyPr/>
        <a:lstStyle/>
        <a:p>
          <a:endParaRPr lang="fr-FR"/>
        </a:p>
      </dgm:t>
    </dgm:pt>
    <dgm:pt modelId="{A88EDA7E-371F-488E-8DC0-1971DD8F9E19}" type="pres">
      <dgm:prSet presAssocID="{56A9FA6F-2C8A-483E-83E9-D0A20BD486F1}" presName="sp" presStyleCnt="0"/>
      <dgm:spPr/>
    </dgm:pt>
    <dgm:pt modelId="{1B273583-6F27-410C-83D9-63F8107F00F8}" type="pres">
      <dgm:prSet presAssocID="{858B1477-4CBE-4F2B-907D-79C24DF15E64}" presName="composite" presStyleCnt="0"/>
      <dgm:spPr/>
    </dgm:pt>
    <dgm:pt modelId="{7EAB2C5C-7CBA-48C0-AD67-36B408576BC3}" type="pres">
      <dgm:prSet presAssocID="{858B1477-4CBE-4F2B-907D-79C24DF15E64}" presName="parentText" presStyleLbl="alignNode1" presStyleIdx="2" presStyleCnt="4">
        <dgm:presLayoutVars>
          <dgm:chMax val="1"/>
          <dgm:bulletEnabled val="1"/>
        </dgm:presLayoutVars>
      </dgm:prSet>
      <dgm:spPr>
        <a:xfrm rot="5400000">
          <a:off x="-233060" y="3056800"/>
          <a:ext cx="1553735" cy="1087614"/>
        </a:xfrm>
        <a:prstGeom prst="chevron">
          <a:avLst/>
        </a:prstGeom>
      </dgm:spPr>
      <dgm:t>
        <a:bodyPr/>
        <a:lstStyle/>
        <a:p>
          <a:endParaRPr lang="fr-FR"/>
        </a:p>
      </dgm:t>
    </dgm:pt>
    <dgm:pt modelId="{99CBB49F-5B0D-436E-8A01-284B5FD234DE}" type="pres">
      <dgm:prSet presAssocID="{858B1477-4CBE-4F2B-907D-79C24DF15E64}" presName="descendantText" presStyleLbl="alignAcc1" presStyleIdx="2" presStyleCnt="4">
        <dgm:presLayoutVars>
          <dgm:bulletEnabled val="1"/>
        </dgm:presLayoutVars>
      </dgm:prSet>
      <dgm:spPr>
        <a:xfrm rot="5400000">
          <a:off x="5786973" y="-1875618"/>
          <a:ext cx="1009927" cy="10408645"/>
        </a:xfrm>
        <a:prstGeom prst="round2SameRect">
          <a:avLst/>
        </a:prstGeom>
      </dgm:spPr>
      <dgm:t>
        <a:bodyPr/>
        <a:lstStyle/>
        <a:p>
          <a:endParaRPr lang="fr-FR"/>
        </a:p>
      </dgm:t>
    </dgm:pt>
    <dgm:pt modelId="{B69E1C9C-67DB-4375-93F6-4C623ECAFFF8}" type="pres">
      <dgm:prSet presAssocID="{3D563859-3E6A-4995-BFF4-9CB049420DFC}" presName="sp" presStyleCnt="0"/>
      <dgm:spPr/>
    </dgm:pt>
    <dgm:pt modelId="{79E0968E-0E25-41E2-9CF6-EAD0746AC96F}" type="pres">
      <dgm:prSet presAssocID="{C17E0387-3F07-4C1C-91B6-B8BD6940FA2C}" presName="composite" presStyleCnt="0"/>
      <dgm:spPr/>
    </dgm:pt>
    <dgm:pt modelId="{66E5AEA5-440B-4482-8F0C-B56FB9B7AA75}" type="pres">
      <dgm:prSet presAssocID="{C17E0387-3F07-4C1C-91B6-B8BD6940FA2C}" presName="parentText" presStyleLbl="alignNode1" presStyleIdx="3" presStyleCnt="4" custLinFactNeighborY="0">
        <dgm:presLayoutVars>
          <dgm:chMax val="1"/>
          <dgm:bulletEnabled val="1"/>
        </dgm:presLayoutVars>
      </dgm:prSet>
      <dgm:spPr>
        <a:xfrm rot="5400000">
          <a:off x="-233060" y="4466817"/>
          <a:ext cx="1553735" cy="1087614"/>
        </a:xfrm>
        <a:prstGeom prst="chevron">
          <a:avLst/>
        </a:prstGeom>
      </dgm:spPr>
      <dgm:t>
        <a:bodyPr/>
        <a:lstStyle/>
        <a:p>
          <a:endParaRPr lang="fr-FR"/>
        </a:p>
      </dgm:t>
    </dgm:pt>
    <dgm:pt modelId="{62F8CCFF-87D4-41E9-A589-1AF39D8BDA1B}" type="pres">
      <dgm:prSet presAssocID="{C17E0387-3F07-4C1C-91B6-B8BD6940FA2C}" presName="descendantText" presStyleLbl="alignAcc1" presStyleIdx="3" presStyleCnt="4" custLinFactNeighborY="0">
        <dgm:presLayoutVars>
          <dgm:bulletEnabled val="1"/>
        </dgm:presLayoutVars>
      </dgm:prSet>
      <dgm:spPr>
        <a:xfrm rot="5400000">
          <a:off x="5786973" y="-465602"/>
          <a:ext cx="1009927" cy="10408645"/>
        </a:xfrm>
        <a:prstGeom prst="round2SameRect">
          <a:avLst/>
        </a:prstGeom>
      </dgm:spPr>
      <dgm:t>
        <a:bodyPr/>
        <a:lstStyle/>
        <a:p>
          <a:endParaRPr lang="fr-FR"/>
        </a:p>
      </dgm:t>
    </dgm:pt>
  </dgm:ptLst>
  <dgm:cxnLst>
    <dgm:cxn modelId="{35BE6ADF-EA8C-4E9C-8E9B-CA1214484897}" type="presOf" srcId="{C17E0387-3F07-4C1C-91B6-B8BD6940FA2C}" destId="{66E5AEA5-440B-4482-8F0C-B56FB9B7AA75}" srcOrd="0" destOrd="0" presId="urn:microsoft.com/office/officeart/2005/8/layout/chevron2"/>
    <dgm:cxn modelId="{7BCE0FC4-253C-4104-9833-37589FF696C6}" srcId="{783C5098-01BB-4D3B-AA5C-2C93FBE316A5}" destId="{C17E0387-3F07-4C1C-91B6-B8BD6940FA2C}" srcOrd="3" destOrd="0" parTransId="{62F97C8A-8FB8-4464-BF3B-C3E4AE36832F}" sibTransId="{20003CAF-A7D6-4E2D-B88F-26ADC2A12148}"/>
    <dgm:cxn modelId="{02F3B5BB-F237-4EF7-9C4E-55F3C8D563BB}" srcId="{C36C7E54-7565-4486-BD1A-C9D67E1243EA}" destId="{CCC8579F-F1D5-405E-84AE-1974CBBFC8C8}" srcOrd="0" destOrd="0" parTransId="{73B3014A-E89B-4CE9-B737-1B8680412813}" sibTransId="{F07FAD8D-4D66-45A5-B3C2-67AB9F077D8E}"/>
    <dgm:cxn modelId="{7881B95E-15CB-4064-BD66-CD09056A3526}" type="presOf" srcId="{A6FB970A-FC7D-448E-8B30-30CA9C3A16E1}" destId="{F74E60FD-0C94-4FA4-9F39-FE5263AB7711}" srcOrd="0" destOrd="0" presId="urn:microsoft.com/office/officeart/2005/8/layout/chevron2"/>
    <dgm:cxn modelId="{DA6ADA30-3758-4C6C-A418-64A7F267EE88}" type="presOf" srcId="{C36C7E54-7565-4486-BD1A-C9D67E1243EA}" destId="{92B53704-B6AF-461F-BC4E-5EB965BBB6DF}" srcOrd="0" destOrd="0" presId="urn:microsoft.com/office/officeart/2005/8/layout/chevron2"/>
    <dgm:cxn modelId="{87594189-6868-4654-817E-4E3B7CDDE456}" srcId="{75ACBC3B-9135-448A-B5CC-3B4AAA51C9AB}" destId="{A6FB970A-FC7D-448E-8B30-30CA9C3A16E1}" srcOrd="0" destOrd="0" parTransId="{26FCB364-0DC5-4026-A9FF-30A197FDD73E}" sibTransId="{0F71E66C-7F21-4884-9DAB-F8FFB044EA8F}"/>
    <dgm:cxn modelId="{B661E0C7-05F2-45B6-BF51-8A45D45FD314}" type="presOf" srcId="{CCC8579F-F1D5-405E-84AE-1974CBBFC8C8}" destId="{6C468EBA-0E96-4B58-9A50-E311C52CF311}" srcOrd="0" destOrd="0" presId="urn:microsoft.com/office/officeart/2005/8/layout/chevron2"/>
    <dgm:cxn modelId="{1CDEDB32-9EFA-40E2-8C3B-6D7E3DA3057D}" srcId="{783C5098-01BB-4D3B-AA5C-2C93FBE316A5}" destId="{75ACBC3B-9135-448A-B5CC-3B4AAA51C9AB}" srcOrd="0" destOrd="0" parTransId="{ADCA3268-5816-482F-A7E6-CAAFB5BE3A64}" sibTransId="{F85DED7F-F746-4B7E-A0C5-810CD305C9DB}"/>
    <dgm:cxn modelId="{DFB56BB0-E45F-4D9F-9C8D-C471C45615C2}" srcId="{858B1477-4CBE-4F2B-907D-79C24DF15E64}" destId="{CA0766CD-7346-4B00-BC6F-DAD3E796E516}" srcOrd="0" destOrd="0" parTransId="{F64F8243-740B-4EC1-9BEC-F05432491EE2}" sibTransId="{5E61735E-F288-4A78-A181-1A1AB208338B}"/>
    <dgm:cxn modelId="{24FA379B-2705-4D41-803B-600630A02E94}" type="presOf" srcId="{75ACBC3B-9135-448A-B5CC-3B4AAA51C9AB}" destId="{9C0E9C25-8552-490C-9C2E-D556D1EF4A74}" srcOrd="0" destOrd="0" presId="urn:microsoft.com/office/officeart/2005/8/layout/chevron2"/>
    <dgm:cxn modelId="{1B91978A-656F-4C3F-A1E0-A167235DE4F3}" srcId="{C17E0387-3F07-4C1C-91B6-B8BD6940FA2C}" destId="{DE910A88-016A-4CBD-97EE-0D98D96AA71E}" srcOrd="0" destOrd="0" parTransId="{2C3844D7-0914-4DAA-B3A6-D628374ABB17}" sibTransId="{0DBA534F-3168-4CD8-AB06-5676F97F08ED}"/>
    <dgm:cxn modelId="{5B3AEE8D-E890-4653-B565-68CE81E082FA}" type="presOf" srcId="{CA0766CD-7346-4B00-BC6F-DAD3E796E516}" destId="{99CBB49F-5B0D-436E-8A01-284B5FD234DE}" srcOrd="0" destOrd="0" presId="urn:microsoft.com/office/officeart/2005/8/layout/chevron2"/>
    <dgm:cxn modelId="{DC720C6F-1E27-4D14-87ED-6954226AE6A4}" type="presOf" srcId="{858B1477-4CBE-4F2B-907D-79C24DF15E64}" destId="{7EAB2C5C-7CBA-48C0-AD67-36B408576BC3}" srcOrd="0" destOrd="0" presId="urn:microsoft.com/office/officeart/2005/8/layout/chevron2"/>
    <dgm:cxn modelId="{B3EDB668-3CDC-4879-8726-FA6251F791BE}" srcId="{783C5098-01BB-4D3B-AA5C-2C93FBE316A5}" destId="{C36C7E54-7565-4486-BD1A-C9D67E1243EA}" srcOrd="1" destOrd="0" parTransId="{E2FFE960-7180-4607-868B-A2EB5D184E6E}" sibTransId="{56A9FA6F-2C8A-483E-83E9-D0A20BD486F1}"/>
    <dgm:cxn modelId="{804B6332-A6F1-40CC-93CB-CCC378DF4E74}" srcId="{783C5098-01BB-4D3B-AA5C-2C93FBE316A5}" destId="{858B1477-4CBE-4F2B-907D-79C24DF15E64}" srcOrd="2" destOrd="0" parTransId="{7A795755-C86E-4BC5-A960-34EF5104DAED}" sibTransId="{3D563859-3E6A-4995-BFF4-9CB049420DFC}"/>
    <dgm:cxn modelId="{EC7D4641-84E4-4AB5-95D1-A2EC089E3A8C}" type="presOf" srcId="{783C5098-01BB-4D3B-AA5C-2C93FBE316A5}" destId="{D048373B-7BB9-4A37-A94E-41CB7E3F28BA}" srcOrd="0" destOrd="0" presId="urn:microsoft.com/office/officeart/2005/8/layout/chevron2"/>
    <dgm:cxn modelId="{880BFCD6-FAA6-458E-BE21-36D579F83007}" type="presOf" srcId="{DE910A88-016A-4CBD-97EE-0D98D96AA71E}" destId="{62F8CCFF-87D4-41E9-A589-1AF39D8BDA1B}" srcOrd="0" destOrd="0" presId="urn:microsoft.com/office/officeart/2005/8/layout/chevron2"/>
    <dgm:cxn modelId="{31D6952F-F67D-4848-BBDD-0784E252008C}" type="presParOf" srcId="{D048373B-7BB9-4A37-A94E-41CB7E3F28BA}" destId="{9C777734-ECCB-4EA0-A988-3569A1596FCA}" srcOrd="0" destOrd="0" presId="urn:microsoft.com/office/officeart/2005/8/layout/chevron2"/>
    <dgm:cxn modelId="{56D8A3FF-546B-4244-86FD-63633CD10696}" type="presParOf" srcId="{9C777734-ECCB-4EA0-A988-3569A1596FCA}" destId="{9C0E9C25-8552-490C-9C2E-D556D1EF4A74}" srcOrd="0" destOrd="0" presId="urn:microsoft.com/office/officeart/2005/8/layout/chevron2"/>
    <dgm:cxn modelId="{AACBAEA0-58FF-4E9E-A134-C04C19F33240}" type="presParOf" srcId="{9C777734-ECCB-4EA0-A988-3569A1596FCA}" destId="{F74E60FD-0C94-4FA4-9F39-FE5263AB7711}" srcOrd="1" destOrd="0" presId="urn:microsoft.com/office/officeart/2005/8/layout/chevron2"/>
    <dgm:cxn modelId="{295DD2A4-5A85-4DF2-9FED-DF48D4787BC8}" type="presParOf" srcId="{D048373B-7BB9-4A37-A94E-41CB7E3F28BA}" destId="{7BD5AB02-469C-4B2D-A066-96190179B708}" srcOrd="1" destOrd="0" presId="urn:microsoft.com/office/officeart/2005/8/layout/chevron2"/>
    <dgm:cxn modelId="{3D7F26F0-6F61-4549-81C2-4255004E0AAA}" type="presParOf" srcId="{D048373B-7BB9-4A37-A94E-41CB7E3F28BA}" destId="{F4ACDE15-413F-4C16-97F8-A133E95C24D0}" srcOrd="2" destOrd="0" presId="urn:microsoft.com/office/officeart/2005/8/layout/chevron2"/>
    <dgm:cxn modelId="{ABE7FBEC-4FB9-407B-901A-E98F95A4548B}" type="presParOf" srcId="{F4ACDE15-413F-4C16-97F8-A133E95C24D0}" destId="{92B53704-B6AF-461F-BC4E-5EB965BBB6DF}" srcOrd="0" destOrd="0" presId="urn:microsoft.com/office/officeart/2005/8/layout/chevron2"/>
    <dgm:cxn modelId="{FDCDF4C4-C0E7-4C6C-9284-4377F1D96A14}" type="presParOf" srcId="{F4ACDE15-413F-4C16-97F8-A133E95C24D0}" destId="{6C468EBA-0E96-4B58-9A50-E311C52CF311}" srcOrd="1" destOrd="0" presId="urn:microsoft.com/office/officeart/2005/8/layout/chevron2"/>
    <dgm:cxn modelId="{939E8383-AB28-4BE7-9811-60332C861EFA}" type="presParOf" srcId="{D048373B-7BB9-4A37-A94E-41CB7E3F28BA}" destId="{A88EDA7E-371F-488E-8DC0-1971DD8F9E19}" srcOrd="3" destOrd="0" presId="urn:microsoft.com/office/officeart/2005/8/layout/chevron2"/>
    <dgm:cxn modelId="{EA21B2D6-736A-49C8-8694-ED5B5DA58CD2}" type="presParOf" srcId="{D048373B-7BB9-4A37-A94E-41CB7E3F28BA}" destId="{1B273583-6F27-410C-83D9-63F8107F00F8}" srcOrd="4" destOrd="0" presId="urn:microsoft.com/office/officeart/2005/8/layout/chevron2"/>
    <dgm:cxn modelId="{96F11BBA-53D6-4CB5-ABE4-D0FCE56826AB}" type="presParOf" srcId="{1B273583-6F27-410C-83D9-63F8107F00F8}" destId="{7EAB2C5C-7CBA-48C0-AD67-36B408576BC3}" srcOrd="0" destOrd="0" presId="urn:microsoft.com/office/officeart/2005/8/layout/chevron2"/>
    <dgm:cxn modelId="{694EE58F-8D76-4DB0-A479-6BFDFF1243D3}" type="presParOf" srcId="{1B273583-6F27-410C-83D9-63F8107F00F8}" destId="{99CBB49F-5B0D-436E-8A01-284B5FD234DE}" srcOrd="1" destOrd="0" presId="urn:microsoft.com/office/officeart/2005/8/layout/chevron2"/>
    <dgm:cxn modelId="{849D1166-B46B-461E-861F-F2477F621593}" type="presParOf" srcId="{D048373B-7BB9-4A37-A94E-41CB7E3F28BA}" destId="{B69E1C9C-67DB-4375-93F6-4C623ECAFFF8}" srcOrd="5" destOrd="0" presId="urn:microsoft.com/office/officeart/2005/8/layout/chevron2"/>
    <dgm:cxn modelId="{1757D369-7ADB-4655-A98D-F80E093D6446}" type="presParOf" srcId="{D048373B-7BB9-4A37-A94E-41CB7E3F28BA}" destId="{79E0968E-0E25-41E2-9CF6-EAD0746AC96F}" srcOrd="6" destOrd="0" presId="urn:microsoft.com/office/officeart/2005/8/layout/chevron2"/>
    <dgm:cxn modelId="{B261A23E-19D7-4BFA-944B-9918EBB53A81}" type="presParOf" srcId="{79E0968E-0E25-41E2-9CF6-EAD0746AC96F}" destId="{66E5AEA5-440B-4482-8F0C-B56FB9B7AA75}" srcOrd="0" destOrd="0" presId="urn:microsoft.com/office/officeart/2005/8/layout/chevron2"/>
    <dgm:cxn modelId="{4CC6CE84-A424-4596-B2E4-985BC6A49BC1}" type="presParOf" srcId="{79E0968E-0E25-41E2-9CF6-EAD0746AC96F}" destId="{62F8CCFF-87D4-41E9-A589-1AF39D8BDA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3C5098-01BB-4D3B-AA5C-2C93FBE316A5}"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fr-FR"/>
        </a:p>
      </dgm:t>
    </dgm:pt>
    <dgm:pt modelId="{A6FB970A-FC7D-448E-8B30-30CA9C3A16E1}">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Objectifs</a:t>
          </a:r>
          <a:r>
            <a:rPr lang="fr-FR" sz="3200" b="1" kern="1200" dirty="0">
              <a:solidFill>
                <a:schemeClr val="bg1"/>
              </a:solidFill>
              <a:latin typeface="Arial Narrow" panose="020B0606020202030204" pitchFamily="34" charset="0"/>
            </a:rPr>
            <a:t> et aperçu méthodologique</a:t>
          </a:r>
        </a:p>
      </dgm:t>
    </dgm:pt>
    <dgm:pt modelId="{26FCB364-0DC5-4026-A9FF-30A197FDD73E}" type="parTrans" cxnId="{87594189-6868-4654-817E-4E3B7CDDE456}">
      <dgm:prSet/>
      <dgm:spPr/>
      <dgm:t>
        <a:bodyPr/>
        <a:lstStyle/>
        <a:p>
          <a:endParaRPr lang="fr-FR" sz="3200"/>
        </a:p>
      </dgm:t>
    </dgm:pt>
    <dgm:pt modelId="{0F71E66C-7F21-4884-9DAB-F8FFB044EA8F}" type="sibTrans" cxnId="{87594189-6868-4654-817E-4E3B7CDDE456}">
      <dgm:prSet/>
      <dgm:spPr/>
      <dgm:t>
        <a:bodyPr/>
        <a:lstStyle/>
        <a:p>
          <a:endParaRPr lang="fr-FR" sz="3200"/>
        </a:p>
      </dgm:t>
    </dgm:pt>
    <dgm:pt modelId="{C36C7E54-7565-4486-BD1A-C9D67E1243EA}">
      <dgm:prSet phldrT="[Texte]" phldr="1" custT="1"/>
      <dgm:spPr>
        <a:solidFill>
          <a:srgbClr val="FF0000"/>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20320" tIns="20320" rIns="20320" bIns="20320" numCol="1" spcCol="1270" anchor="ctr" anchorCtr="0"/>
        <a:lstStyle/>
        <a:p>
          <a:endParaRPr lang="fr-FR" sz="3200" kern="1200" dirty="0">
            <a:solidFill>
              <a:prstClr val="white"/>
            </a:solidFill>
            <a:latin typeface="Calibri" panose="020F0502020204030204"/>
            <a:ea typeface="+mn-ea"/>
            <a:cs typeface="+mn-cs"/>
          </a:endParaRPr>
        </a:p>
      </dgm:t>
    </dgm:pt>
    <dgm:pt modelId="{E2FFE960-7180-4607-868B-A2EB5D184E6E}" type="parTrans" cxnId="{B3EDB668-3CDC-4879-8726-FA6251F791BE}">
      <dgm:prSet/>
      <dgm:spPr/>
      <dgm:t>
        <a:bodyPr/>
        <a:lstStyle/>
        <a:p>
          <a:endParaRPr lang="fr-FR" sz="3200"/>
        </a:p>
      </dgm:t>
    </dgm:pt>
    <dgm:pt modelId="{56A9FA6F-2C8A-483E-83E9-D0A20BD486F1}" type="sibTrans" cxnId="{B3EDB668-3CDC-4879-8726-FA6251F791BE}">
      <dgm:prSet/>
      <dgm:spPr/>
      <dgm:t>
        <a:bodyPr/>
        <a:lstStyle/>
        <a:p>
          <a:endParaRPr lang="fr-FR" sz="3200"/>
        </a:p>
      </dgm:t>
    </dgm:pt>
    <dgm:pt modelId="{CCC8579F-F1D5-405E-84AE-1974CBBFC8C8}">
      <dgm:prSet phldrT="[Texte]" custT="1"/>
      <dgm:spPr>
        <a:solidFill>
          <a:srgbClr val="0000CC">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27584" tIns="20320" rIns="20320" bIns="20320" numCol="1" spcCol="1270" anchor="ctr" anchorCtr="0"/>
        <a:lstStyle/>
        <a:p>
          <a:r>
            <a:rPr lang="fr-FR" sz="3200" b="1" kern="1200" dirty="0">
              <a:solidFill>
                <a:prstClr val="white"/>
              </a:solidFill>
              <a:latin typeface="Arial Narrow" panose="020B0606020202030204" pitchFamily="34" charset="0"/>
              <a:ea typeface="+mn-ea"/>
              <a:cs typeface="+mn-cs"/>
            </a:rPr>
            <a:t>Perception de la situation du pays et analyse de l’intérêt et du sens du vote</a:t>
          </a:r>
        </a:p>
      </dgm:t>
    </dgm:pt>
    <dgm:pt modelId="{73B3014A-E89B-4CE9-B737-1B8680412813}" type="parTrans" cxnId="{02F3B5BB-F237-4EF7-9C4E-55F3C8D563BB}">
      <dgm:prSet/>
      <dgm:spPr/>
      <dgm:t>
        <a:bodyPr/>
        <a:lstStyle/>
        <a:p>
          <a:endParaRPr lang="fr-FR" sz="3200"/>
        </a:p>
      </dgm:t>
    </dgm:pt>
    <dgm:pt modelId="{F07FAD8D-4D66-45A5-B3C2-67AB9F077D8E}" type="sibTrans" cxnId="{02F3B5BB-F237-4EF7-9C4E-55F3C8D563BB}">
      <dgm:prSet/>
      <dgm:spPr/>
      <dgm:t>
        <a:bodyPr/>
        <a:lstStyle/>
        <a:p>
          <a:endParaRPr lang="fr-FR" sz="3200"/>
        </a:p>
      </dgm:t>
    </dgm:pt>
    <dgm:pt modelId="{858B1477-4CBE-4F2B-907D-79C24DF15E64}">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7A795755-C86E-4BC5-A960-34EF5104DAED}" type="parTrans" cxnId="{804B6332-A6F1-40CC-93CB-CCC378DF4E74}">
      <dgm:prSet/>
      <dgm:spPr/>
      <dgm:t>
        <a:bodyPr/>
        <a:lstStyle/>
        <a:p>
          <a:endParaRPr lang="fr-FR" sz="3200"/>
        </a:p>
      </dgm:t>
    </dgm:pt>
    <dgm:pt modelId="{3D563859-3E6A-4995-BFF4-9CB049420DFC}" type="sibTrans" cxnId="{804B6332-A6F1-40CC-93CB-CCC378DF4E74}">
      <dgm:prSet/>
      <dgm:spPr/>
      <dgm:t>
        <a:bodyPr/>
        <a:lstStyle/>
        <a:p>
          <a:endParaRPr lang="fr-FR" sz="3200"/>
        </a:p>
      </dgm:t>
    </dgm:pt>
    <dgm:pt modelId="{CA0766CD-7346-4B00-BC6F-DAD3E796E516}">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Les priorités du prochain quinquennat</a:t>
          </a:r>
        </a:p>
      </dgm:t>
    </dgm:pt>
    <dgm:pt modelId="{F64F8243-740B-4EC1-9BEC-F05432491EE2}" type="parTrans" cxnId="{DFB56BB0-E45F-4D9F-9C8D-C471C45615C2}">
      <dgm:prSet/>
      <dgm:spPr/>
      <dgm:t>
        <a:bodyPr/>
        <a:lstStyle/>
        <a:p>
          <a:endParaRPr lang="fr-FR" sz="3200"/>
        </a:p>
      </dgm:t>
    </dgm:pt>
    <dgm:pt modelId="{5E61735E-F288-4A78-A181-1A1AB208338B}" type="sibTrans" cxnId="{DFB56BB0-E45F-4D9F-9C8D-C471C45615C2}">
      <dgm:prSet/>
      <dgm:spPr/>
      <dgm:t>
        <a:bodyPr/>
        <a:lstStyle/>
        <a:p>
          <a:endParaRPr lang="fr-FR" sz="3200"/>
        </a:p>
      </dgm:t>
    </dgm:pt>
    <dgm:pt modelId="{C17E0387-3F07-4C1C-91B6-B8BD6940FA2C}">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62F97C8A-8FB8-4464-BF3B-C3E4AE36832F}" type="parTrans" cxnId="{7BCE0FC4-253C-4104-9833-37589FF696C6}">
      <dgm:prSet/>
      <dgm:spPr/>
      <dgm:t>
        <a:bodyPr/>
        <a:lstStyle/>
        <a:p>
          <a:endParaRPr lang="fr-FR" sz="3200"/>
        </a:p>
      </dgm:t>
    </dgm:pt>
    <dgm:pt modelId="{20003CAF-A7D6-4E2D-B88F-26ADC2A12148}" type="sibTrans" cxnId="{7BCE0FC4-253C-4104-9833-37589FF696C6}">
      <dgm:prSet/>
      <dgm:spPr/>
      <dgm:t>
        <a:bodyPr/>
        <a:lstStyle/>
        <a:p>
          <a:endParaRPr lang="fr-FR" sz="3200"/>
        </a:p>
      </dgm:t>
    </dgm:pt>
    <dgm:pt modelId="{DE910A88-016A-4CBD-97EE-0D98D96AA71E}">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La prospective Burkina à l’horizon 2025</a:t>
          </a:r>
        </a:p>
      </dgm:t>
    </dgm:pt>
    <dgm:pt modelId="{2C3844D7-0914-4DAA-B3A6-D628374ABB17}" type="parTrans" cxnId="{1B91978A-656F-4C3F-A1E0-A167235DE4F3}">
      <dgm:prSet/>
      <dgm:spPr/>
      <dgm:t>
        <a:bodyPr/>
        <a:lstStyle/>
        <a:p>
          <a:endParaRPr lang="fr-FR" sz="3200"/>
        </a:p>
      </dgm:t>
    </dgm:pt>
    <dgm:pt modelId="{0DBA534F-3168-4CD8-AB06-5676F97F08ED}" type="sibTrans" cxnId="{1B91978A-656F-4C3F-A1E0-A167235DE4F3}">
      <dgm:prSet/>
      <dgm:spPr/>
      <dgm:t>
        <a:bodyPr/>
        <a:lstStyle/>
        <a:p>
          <a:endParaRPr lang="fr-FR" sz="3200"/>
        </a:p>
      </dgm:t>
    </dgm:pt>
    <dgm:pt modelId="{75ACBC3B-9135-448A-B5CC-3B4AAA51C9AB}">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F85DED7F-F746-4B7E-A0C5-810CD305C9DB}" type="sibTrans" cxnId="{1CDEDB32-9EFA-40E2-8C3B-6D7E3DA3057D}">
      <dgm:prSet/>
      <dgm:spPr/>
      <dgm:t>
        <a:bodyPr/>
        <a:lstStyle/>
        <a:p>
          <a:endParaRPr lang="fr-FR" sz="3200"/>
        </a:p>
      </dgm:t>
    </dgm:pt>
    <dgm:pt modelId="{ADCA3268-5816-482F-A7E6-CAAFB5BE3A64}" type="parTrans" cxnId="{1CDEDB32-9EFA-40E2-8C3B-6D7E3DA3057D}">
      <dgm:prSet/>
      <dgm:spPr/>
      <dgm:t>
        <a:bodyPr/>
        <a:lstStyle/>
        <a:p>
          <a:endParaRPr lang="fr-FR" sz="3200"/>
        </a:p>
      </dgm:t>
    </dgm:pt>
    <dgm:pt modelId="{D048373B-7BB9-4A37-A94E-41CB7E3F28BA}" type="pres">
      <dgm:prSet presAssocID="{783C5098-01BB-4D3B-AA5C-2C93FBE316A5}" presName="linearFlow" presStyleCnt="0">
        <dgm:presLayoutVars>
          <dgm:dir/>
          <dgm:animLvl val="lvl"/>
          <dgm:resizeHandles val="exact"/>
        </dgm:presLayoutVars>
      </dgm:prSet>
      <dgm:spPr/>
      <dgm:t>
        <a:bodyPr/>
        <a:lstStyle/>
        <a:p>
          <a:endParaRPr lang="fr-FR"/>
        </a:p>
      </dgm:t>
    </dgm:pt>
    <dgm:pt modelId="{9C777734-ECCB-4EA0-A988-3569A1596FCA}" type="pres">
      <dgm:prSet presAssocID="{75ACBC3B-9135-448A-B5CC-3B4AAA51C9AB}" presName="composite" presStyleCnt="0"/>
      <dgm:spPr/>
    </dgm:pt>
    <dgm:pt modelId="{9C0E9C25-8552-490C-9C2E-D556D1EF4A74}" type="pres">
      <dgm:prSet presAssocID="{75ACBC3B-9135-448A-B5CC-3B4AAA51C9AB}" presName="parentText" presStyleLbl="alignNode1" presStyleIdx="0" presStyleCnt="4">
        <dgm:presLayoutVars>
          <dgm:chMax val="1"/>
          <dgm:bulletEnabled val="1"/>
        </dgm:presLayoutVars>
      </dgm:prSet>
      <dgm:spPr>
        <a:xfrm rot="5400000">
          <a:off x="-233060" y="236768"/>
          <a:ext cx="1553735" cy="1087614"/>
        </a:xfrm>
        <a:prstGeom prst="chevron">
          <a:avLst/>
        </a:prstGeom>
      </dgm:spPr>
      <dgm:t>
        <a:bodyPr/>
        <a:lstStyle/>
        <a:p>
          <a:endParaRPr lang="fr-FR"/>
        </a:p>
      </dgm:t>
    </dgm:pt>
    <dgm:pt modelId="{F74E60FD-0C94-4FA4-9F39-FE5263AB7711}" type="pres">
      <dgm:prSet presAssocID="{75ACBC3B-9135-448A-B5CC-3B4AAA51C9AB}" presName="descendantText" presStyleLbl="alignAcc1" presStyleIdx="0" presStyleCnt="4">
        <dgm:presLayoutVars>
          <dgm:bulletEnabled val="1"/>
        </dgm:presLayoutVars>
      </dgm:prSet>
      <dgm:spPr>
        <a:xfrm rot="5400000">
          <a:off x="5786973" y="-4695650"/>
          <a:ext cx="1009927" cy="10408645"/>
        </a:xfrm>
        <a:prstGeom prst="round2SameRect">
          <a:avLst/>
        </a:prstGeom>
      </dgm:spPr>
      <dgm:t>
        <a:bodyPr/>
        <a:lstStyle/>
        <a:p>
          <a:endParaRPr lang="fr-FR"/>
        </a:p>
      </dgm:t>
    </dgm:pt>
    <dgm:pt modelId="{7BD5AB02-469C-4B2D-A066-96190179B708}" type="pres">
      <dgm:prSet presAssocID="{F85DED7F-F746-4B7E-A0C5-810CD305C9DB}" presName="sp" presStyleCnt="0"/>
      <dgm:spPr/>
    </dgm:pt>
    <dgm:pt modelId="{F4ACDE15-413F-4C16-97F8-A133E95C24D0}" type="pres">
      <dgm:prSet presAssocID="{C36C7E54-7565-4486-BD1A-C9D67E1243EA}" presName="composite" presStyleCnt="0"/>
      <dgm:spPr/>
    </dgm:pt>
    <dgm:pt modelId="{92B53704-B6AF-461F-BC4E-5EB965BBB6DF}" type="pres">
      <dgm:prSet presAssocID="{C36C7E54-7565-4486-BD1A-C9D67E1243EA}" presName="parentText" presStyleLbl="alignNode1" presStyleIdx="1" presStyleCnt="4">
        <dgm:presLayoutVars>
          <dgm:chMax val="1"/>
          <dgm:bulletEnabled val="1"/>
        </dgm:presLayoutVars>
      </dgm:prSet>
      <dgm:spPr>
        <a:xfrm rot="5400000">
          <a:off x="-233060" y="1646784"/>
          <a:ext cx="1553735" cy="1087614"/>
        </a:xfrm>
        <a:prstGeom prst="chevron">
          <a:avLst/>
        </a:prstGeom>
      </dgm:spPr>
      <dgm:t>
        <a:bodyPr/>
        <a:lstStyle/>
        <a:p>
          <a:endParaRPr lang="fr-FR"/>
        </a:p>
      </dgm:t>
    </dgm:pt>
    <dgm:pt modelId="{6C468EBA-0E96-4B58-9A50-E311C52CF311}" type="pres">
      <dgm:prSet presAssocID="{C36C7E54-7565-4486-BD1A-C9D67E1243EA}" presName="descendantText" presStyleLbl="alignAcc1" presStyleIdx="1" presStyleCnt="4">
        <dgm:presLayoutVars>
          <dgm:bulletEnabled val="1"/>
        </dgm:presLayoutVars>
      </dgm:prSet>
      <dgm:spPr>
        <a:xfrm rot="5400000">
          <a:off x="5786973" y="-3285634"/>
          <a:ext cx="1009927" cy="10408645"/>
        </a:xfrm>
        <a:prstGeom prst="round2SameRect">
          <a:avLst/>
        </a:prstGeom>
      </dgm:spPr>
      <dgm:t>
        <a:bodyPr/>
        <a:lstStyle/>
        <a:p>
          <a:endParaRPr lang="fr-FR"/>
        </a:p>
      </dgm:t>
    </dgm:pt>
    <dgm:pt modelId="{A88EDA7E-371F-488E-8DC0-1971DD8F9E19}" type="pres">
      <dgm:prSet presAssocID="{56A9FA6F-2C8A-483E-83E9-D0A20BD486F1}" presName="sp" presStyleCnt="0"/>
      <dgm:spPr/>
    </dgm:pt>
    <dgm:pt modelId="{1B273583-6F27-410C-83D9-63F8107F00F8}" type="pres">
      <dgm:prSet presAssocID="{858B1477-4CBE-4F2B-907D-79C24DF15E64}" presName="composite" presStyleCnt="0"/>
      <dgm:spPr/>
    </dgm:pt>
    <dgm:pt modelId="{7EAB2C5C-7CBA-48C0-AD67-36B408576BC3}" type="pres">
      <dgm:prSet presAssocID="{858B1477-4CBE-4F2B-907D-79C24DF15E64}" presName="parentText" presStyleLbl="alignNode1" presStyleIdx="2" presStyleCnt="4">
        <dgm:presLayoutVars>
          <dgm:chMax val="1"/>
          <dgm:bulletEnabled val="1"/>
        </dgm:presLayoutVars>
      </dgm:prSet>
      <dgm:spPr>
        <a:xfrm rot="5400000">
          <a:off x="-233060" y="3056800"/>
          <a:ext cx="1553735" cy="1087614"/>
        </a:xfrm>
        <a:prstGeom prst="chevron">
          <a:avLst/>
        </a:prstGeom>
      </dgm:spPr>
      <dgm:t>
        <a:bodyPr/>
        <a:lstStyle/>
        <a:p>
          <a:endParaRPr lang="fr-FR"/>
        </a:p>
      </dgm:t>
    </dgm:pt>
    <dgm:pt modelId="{99CBB49F-5B0D-436E-8A01-284B5FD234DE}" type="pres">
      <dgm:prSet presAssocID="{858B1477-4CBE-4F2B-907D-79C24DF15E64}" presName="descendantText" presStyleLbl="alignAcc1" presStyleIdx="2" presStyleCnt="4">
        <dgm:presLayoutVars>
          <dgm:bulletEnabled val="1"/>
        </dgm:presLayoutVars>
      </dgm:prSet>
      <dgm:spPr>
        <a:xfrm rot="5400000">
          <a:off x="5786973" y="-1875618"/>
          <a:ext cx="1009927" cy="10408645"/>
        </a:xfrm>
        <a:prstGeom prst="round2SameRect">
          <a:avLst/>
        </a:prstGeom>
      </dgm:spPr>
      <dgm:t>
        <a:bodyPr/>
        <a:lstStyle/>
        <a:p>
          <a:endParaRPr lang="fr-FR"/>
        </a:p>
      </dgm:t>
    </dgm:pt>
    <dgm:pt modelId="{B69E1C9C-67DB-4375-93F6-4C623ECAFFF8}" type="pres">
      <dgm:prSet presAssocID="{3D563859-3E6A-4995-BFF4-9CB049420DFC}" presName="sp" presStyleCnt="0"/>
      <dgm:spPr/>
    </dgm:pt>
    <dgm:pt modelId="{79E0968E-0E25-41E2-9CF6-EAD0746AC96F}" type="pres">
      <dgm:prSet presAssocID="{C17E0387-3F07-4C1C-91B6-B8BD6940FA2C}" presName="composite" presStyleCnt="0"/>
      <dgm:spPr/>
    </dgm:pt>
    <dgm:pt modelId="{66E5AEA5-440B-4482-8F0C-B56FB9B7AA75}" type="pres">
      <dgm:prSet presAssocID="{C17E0387-3F07-4C1C-91B6-B8BD6940FA2C}" presName="parentText" presStyleLbl="alignNode1" presStyleIdx="3" presStyleCnt="4" custLinFactNeighborY="0">
        <dgm:presLayoutVars>
          <dgm:chMax val="1"/>
          <dgm:bulletEnabled val="1"/>
        </dgm:presLayoutVars>
      </dgm:prSet>
      <dgm:spPr>
        <a:xfrm rot="5400000">
          <a:off x="-233060" y="4466817"/>
          <a:ext cx="1553735" cy="1087614"/>
        </a:xfrm>
        <a:prstGeom prst="chevron">
          <a:avLst/>
        </a:prstGeom>
      </dgm:spPr>
      <dgm:t>
        <a:bodyPr/>
        <a:lstStyle/>
        <a:p>
          <a:endParaRPr lang="fr-FR"/>
        </a:p>
      </dgm:t>
    </dgm:pt>
    <dgm:pt modelId="{62F8CCFF-87D4-41E9-A589-1AF39D8BDA1B}" type="pres">
      <dgm:prSet presAssocID="{C17E0387-3F07-4C1C-91B6-B8BD6940FA2C}" presName="descendantText" presStyleLbl="alignAcc1" presStyleIdx="3" presStyleCnt="4" custLinFactNeighborY="0">
        <dgm:presLayoutVars>
          <dgm:bulletEnabled val="1"/>
        </dgm:presLayoutVars>
      </dgm:prSet>
      <dgm:spPr>
        <a:xfrm rot="5400000">
          <a:off x="5786973" y="-465602"/>
          <a:ext cx="1009927" cy="10408645"/>
        </a:xfrm>
        <a:prstGeom prst="round2SameRect">
          <a:avLst/>
        </a:prstGeom>
      </dgm:spPr>
      <dgm:t>
        <a:bodyPr/>
        <a:lstStyle/>
        <a:p>
          <a:endParaRPr lang="fr-FR"/>
        </a:p>
      </dgm:t>
    </dgm:pt>
  </dgm:ptLst>
  <dgm:cxnLst>
    <dgm:cxn modelId="{35BE6ADF-EA8C-4E9C-8E9B-CA1214484897}" type="presOf" srcId="{C17E0387-3F07-4C1C-91B6-B8BD6940FA2C}" destId="{66E5AEA5-440B-4482-8F0C-B56FB9B7AA75}" srcOrd="0" destOrd="0" presId="urn:microsoft.com/office/officeart/2005/8/layout/chevron2"/>
    <dgm:cxn modelId="{7BCE0FC4-253C-4104-9833-37589FF696C6}" srcId="{783C5098-01BB-4D3B-AA5C-2C93FBE316A5}" destId="{C17E0387-3F07-4C1C-91B6-B8BD6940FA2C}" srcOrd="3" destOrd="0" parTransId="{62F97C8A-8FB8-4464-BF3B-C3E4AE36832F}" sibTransId="{20003CAF-A7D6-4E2D-B88F-26ADC2A12148}"/>
    <dgm:cxn modelId="{02F3B5BB-F237-4EF7-9C4E-55F3C8D563BB}" srcId="{C36C7E54-7565-4486-BD1A-C9D67E1243EA}" destId="{CCC8579F-F1D5-405E-84AE-1974CBBFC8C8}" srcOrd="0" destOrd="0" parTransId="{73B3014A-E89B-4CE9-B737-1B8680412813}" sibTransId="{F07FAD8D-4D66-45A5-B3C2-67AB9F077D8E}"/>
    <dgm:cxn modelId="{7881B95E-15CB-4064-BD66-CD09056A3526}" type="presOf" srcId="{A6FB970A-FC7D-448E-8B30-30CA9C3A16E1}" destId="{F74E60FD-0C94-4FA4-9F39-FE5263AB7711}" srcOrd="0" destOrd="0" presId="urn:microsoft.com/office/officeart/2005/8/layout/chevron2"/>
    <dgm:cxn modelId="{DA6ADA30-3758-4C6C-A418-64A7F267EE88}" type="presOf" srcId="{C36C7E54-7565-4486-BD1A-C9D67E1243EA}" destId="{92B53704-B6AF-461F-BC4E-5EB965BBB6DF}" srcOrd="0" destOrd="0" presId="urn:microsoft.com/office/officeart/2005/8/layout/chevron2"/>
    <dgm:cxn modelId="{87594189-6868-4654-817E-4E3B7CDDE456}" srcId="{75ACBC3B-9135-448A-B5CC-3B4AAA51C9AB}" destId="{A6FB970A-FC7D-448E-8B30-30CA9C3A16E1}" srcOrd="0" destOrd="0" parTransId="{26FCB364-0DC5-4026-A9FF-30A197FDD73E}" sibTransId="{0F71E66C-7F21-4884-9DAB-F8FFB044EA8F}"/>
    <dgm:cxn modelId="{B661E0C7-05F2-45B6-BF51-8A45D45FD314}" type="presOf" srcId="{CCC8579F-F1D5-405E-84AE-1974CBBFC8C8}" destId="{6C468EBA-0E96-4B58-9A50-E311C52CF311}" srcOrd="0" destOrd="0" presId="urn:microsoft.com/office/officeart/2005/8/layout/chevron2"/>
    <dgm:cxn modelId="{1CDEDB32-9EFA-40E2-8C3B-6D7E3DA3057D}" srcId="{783C5098-01BB-4D3B-AA5C-2C93FBE316A5}" destId="{75ACBC3B-9135-448A-B5CC-3B4AAA51C9AB}" srcOrd="0" destOrd="0" parTransId="{ADCA3268-5816-482F-A7E6-CAAFB5BE3A64}" sibTransId="{F85DED7F-F746-4B7E-A0C5-810CD305C9DB}"/>
    <dgm:cxn modelId="{DFB56BB0-E45F-4D9F-9C8D-C471C45615C2}" srcId="{858B1477-4CBE-4F2B-907D-79C24DF15E64}" destId="{CA0766CD-7346-4B00-BC6F-DAD3E796E516}" srcOrd="0" destOrd="0" parTransId="{F64F8243-740B-4EC1-9BEC-F05432491EE2}" sibTransId="{5E61735E-F288-4A78-A181-1A1AB208338B}"/>
    <dgm:cxn modelId="{24FA379B-2705-4D41-803B-600630A02E94}" type="presOf" srcId="{75ACBC3B-9135-448A-B5CC-3B4AAA51C9AB}" destId="{9C0E9C25-8552-490C-9C2E-D556D1EF4A74}" srcOrd="0" destOrd="0" presId="urn:microsoft.com/office/officeart/2005/8/layout/chevron2"/>
    <dgm:cxn modelId="{1B91978A-656F-4C3F-A1E0-A167235DE4F3}" srcId="{C17E0387-3F07-4C1C-91B6-B8BD6940FA2C}" destId="{DE910A88-016A-4CBD-97EE-0D98D96AA71E}" srcOrd="0" destOrd="0" parTransId="{2C3844D7-0914-4DAA-B3A6-D628374ABB17}" sibTransId="{0DBA534F-3168-4CD8-AB06-5676F97F08ED}"/>
    <dgm:cxn modelId="{5B3AEE8D-E890-4653-B565-68CE81E082FA}" type="presOf" srcId="{CA0766CD-7346-4B00-BC6F-DAD3E796E516}" destId="{99CBB49F-5B0D-436E-8A01-284B5FD234DE}" srcOrd="0" destOrd="0" presId="urn:microsoft.com/office/officeart/2005/8/layout/chevron2"/>
    <dgm:cxn modelId="{DC720C6F-1E27-4D14-87ED-6954226AE6A4}" type="presOf" srcId="{858B1477-4CBE-4F2B-907D-79C24DF15E64}" destId="{7EAB2C5C-7CBA-48C0-AD67-36B408576BC3}" srcOrd="0" destOrd="0" presId="urn:microsoft.com/office/officeart/2005/8/layout/chevron2"/>
    <dgm:cxn modelId="{B3EDB668-3CDC-4879-8726-FA6251F791BE}" srcId="{783C5098-01BB-4D3B-AA5C-2C93FBE316A5}" destId="{C36C7E54-7565-4486-BD1A-C9D67E1243EA}" srcOrd="1" destOrd="0" parTransId="{E2FFE960-7180-4607-868B-A2EB5D184E6E}" sibTransId="{56A9FA6F-2C8A-483E-83E9-D0A20BD486F1}"/>
    <dgm:cxn modelId="{804B6332-A6F1-40CC-93CB-CCC378DF4E74}" srcId="{783C5098-01BB-4D3B-AA5C-2C93FBE316A5}" destId="{858B1477-4CBE-4F2B-907D-79C24DF15E64}" srcOrd="2" destOrd="0" parTransId="{7A795755-C86E-4BC5-A960-34EF5104DAED}" sibTransId="{3D563859-3E6A-4995-BFF4-9CB049420DFC}"/>
    <dgm:cxn modelId="{EC7D4641-84E4-4AB5-95D1-A2EC089E3A8C}" type="presOf" srcId="{783C5098-01BB-4D3B-AA5C-2C93FBE316A5}" destId="{D048373B-7BB9-4A37-A94E-41CB7E3F28BA}" srcOrd="0" destOrd="0" presId="urn:microsoft.com/office/officeart/2005/8/layout/chevron2"/>
    <dgm:cxn modelId="{880BFCD6-FAA6-458E-BE21-36D579F83007}" type="presOf" srcId="{DE910A88-016A-4CBD-97EE-0D98D96AA71E}" destId="{62F8CCFF-87D4-41E9-A589-1AF39D8BDA1B}" srcOrd="0" destOrd="0" presId="urn:microsoft.com/office/officeart/2005/8/layout/chevron2"/>
    <dgm:cxn modelId="{31D6952F-F67D-4848-BBDD-0784E252008C}" type="presParOf" srcId="{D048373B-7BB9-4A37-A94E-41CB7E3F28BA}" destId="{9C777734-ECCB-4EA0-A988-3569A1596FCA}" srcOrd="0" destOrd="0" presId="urn:microsoft.com/office/officeart/2005/8/layout/chevron2"/>
    <dgm:cxn modelId="{56D8A3FF-546B-4244-86FD-63633CD10696}" type="presParOf" srcId="{9C777734-ECCB-4EA0-A988-3569A1596FCA}" destId="{9C0E9C25-8552-490C-9C2E-D556D1EF4A74}" srcOrd="0" destOrd="0" presId="urn:microsoft.com/office/officeart/2005/8/layout/chevron2"/>
    <dgm:cxn modelId="{AACBAEA0-58FF-4E9E-A134-C04C19F33240}" type="presParOf" srcId="{9C777734-ECCB-4EA0-A988-3569A1596FCA}" destId="{F74E60FD-0C94-4FA4-9F39-FE5263AB7711}" srcOrd="1" destOrd="0" presId="urn:microsoft.com/office/officeart/2005/8/layout/chevron2"/>
    <dgm:cxn modelId="{295DD2A4-5A85-4DF2-9FED-DF48D4787BC8}" type="presParOf" srcId="{D048373B-7BB9-4A37-A94E-41CB7E3F28BA}" destId="{7BD5AB02-469C-4B2D-A066-96190179B708}" srcOrd="1" destOrd="0" presId="urn:microsoft.com/office/officeart/2005/8/layout/chevron2"/>
    <dgm:cxn modelId="{3D7F26F0-6F61-4549-81C2-4255004E0AAA}" type="presParOf" srcId="{D048373B-7BB9-4A37-A94E-41CB7E3F28BA}" destId="{F4ACDE15-413F-4C16-97F8-A133E95C24D0}" srcOrd="2" destOrd="0" presId="urn:microsoft.com/office/officeart/2005/8/layout/chevron2"/>
    <dgm:cxn modelId="{ABE7FBEC-4FB9-407B-901A-E98F95A4548B}" type="presParOf" srcId="{F4ACDE15-413F-4C16-97F8-A133E95C24D0}" destId="{92B53704-B6AF-461F-BC4E-5EB965BBB6DF}" srcOrd="0" destOrd="0" presId="urn:microsoft.com/office/officeart/2005/8/layout/chevron2"/>
    <dgm:cxn modelId="{FDCDF4C4-C0E7-4C6C-9284-4377F1D96A14}" type="presParOf" srcId="{F4ACDE15-413F-4C16-97F8-A133E95C24D0}" destId="{6C468EBA-0E96-4B58-9A50-E311C52CF311}" srcOrd="1" destOrd="0" presId="urn:microsoft.com/office/officeart/2005/8/layout/chevron2"/>
    <dgm:cxn modelId="{939E8383-AB28-4BE7-9811-60332C861EFA}" type="presParOf" srcId="{D048373B-7BB9-4A37-A94E-41CB7E3F28BA}" destId="{A88EDA7E-371F-488E-8DC0-1971DD8F9E19}" srcOrd="3" destOrd="0" presId="urn:microsoft.com/office/officeart/2005/8/layout/chevron2"/>
    <dgm:cxn modelId="{EA21B2D6-736A-49C8-8694-ED5B5DA58CD2}" type="presParOf" srcId="{D048373B-7BB9-4A37-A94E-41CB7E3F28BA}" destId="{1B273583-6F27-410C-83D9-63F8107F00F8}" srcOrd="4" destOrd="0" presId="urn:microsoft.com/office/officeart/2005/8/layout/chevron2"/>
    <dgm:cxn modelId="{96F11BBA-53D6-4CB5-ABE4-D0FCE56826AB}" type="presParOf" srcId="{1B273583-6F27-410C-83D9-63F8107F00F8}" destId="{7EAB2C5C-7CBA-48C0-AD67-36B408576BC3}" srcOrd="0" destOrd="0" presId="urn:microsoft.com/office/officeart/2005/8/layout/chevron2"/>
    <dgm:cxn modelId="{694EE58F-8D76-4DB0-A479-6BFDFF1243D3}" type="presParOf" srcId="{1B273583-6F27-410C-83D9-63F8107F00F8}" destId="{99CBB49F-5B0D-436E-8A01-284B5FD234DE}" srcOrd="1" destOrd="0" presId="urn:microsoft.com/office/officeart/2005/8/layout/chevron2"/>
    <dgm:cxn modelId="{849D1166-B46B-461E-861F-F2477F621593}" type="presParOf" srcId="{D048373B-7BB9-4A37-A94E-41CB7E3F28BA}" destId="{B69E1C9C-67DB-4375-93F6-4C623ECAFFF8}" srcOrd="5" destOrd="0" presId="urn:microsoft.com/office/officeart/2005/8/layout/chevron2"/>
    <dgm:cxn modelId="{1757D369-7ADB-4655-A98D-F80E093D6446}" type="presParOf" srcId="{D048373B-7BB9-4A37-A94E-41CB7E3F28BA}" destId="{79E0968E-0E25-41E2-9CF6-EAD0746AC96F}" srcOrd="6" destOrd="0" presId="urn:microsoft.com/office/officeart/2005/8/layout/chevron2"/>
    <dgm:cxn modelId="{B261A23E-19D7-4BFA-944B-9918EBB53A81}" type="presParOf" srcId="{79E0968E-0E25-41E2-9CF6-EAD0746AC96F}" destId="{66E5AEA5-440B-4482-8F0C-B56FB9B7AA75}" srcOrd="0" destOrd="0" presId="urn:microsoft.com/office/officeart/2005/8/layout/chevron2"/>
    <dgm:cxn modelId="{4CC6CE84-A424-4596-B2E4-985BC6A49BC1}" type="presParOf" srcId="{79E0968E-0E25-41E2-9CF6-EAD0746AC96F}" destId="{62F8CCFF-87D4-41E9-A589-1AF39D8BDA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3C5098-01BB-4D3B-AA5C-2C93FBE316A5}"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fr-FR"/>
        </a:p>
      </dgm:t>
    </dgm:pt>
    <dgm:pt modelId="{A6FB970A-FC7D-448E-8B30-30CA9C3A16E1}">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Objectifs</a:t>
          </a:r>
          <a:r>
            <a:rPr lang="fr-FR" sz="3200" b="1" kern="1200" dirty="0">
              <a:solidFill>
                <a:schemeClr val="bg1"/>
              </a:solidFill>
              <a:latin typeface="Arial Narrow" panose="020B0606020202030204" pitchFamily="34" charset="0"/>
            </a:rPr>
            <a:t> et aperçu méthodologique</a:t>
          </a:r>
        </a:p>
      </dgm:t>
    </dgm:pt>
    <dgm:pt modelId="{26FCB364-0DC5-4026-A9FF-30A197FDD73E}" type="parTrans" cxnId="{87594189-6868-4654-817E-4E3B7CDDE456}">
      <dgm:prSet/>
      <dgm:spPr/>
      <dgm:t>
        <a:bodyPr/>
        <a:lstStyle/>
        <a:p>
          <a:endParaRPr lang="fr-FR" sz="3200"/>
        </a:p>
      </dgm:t>
    </dgm:pt>
    <dgm:pt modelId="{0F71E66C-7F21-4884-9DAB-F8FFB044EA8F}" type="sibTrans" cxnId="{87594189-6868-4654-817E-4E3B7CDDE456}">
      <dgm:prSet/>
      <dgm:spPr/>
      <dgm:t>
        <a:bodyPr/>
        <a:lstStyle/>
        <a:p>
          <a:endParaRPr lang="fr-FR" sz="3200"/>
        </a:p>
      </dgm:t>
    </dgm:pt>
    <dgm:pt modelId="{C36C7E54-7565-4486-BD1A-C9D67E1243EA}">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E2FFE960-7180-4607-868B-A2EB5D184E6E}" type="parTrans" cxnId="{B3EDB668-3CDC-4879-8726-FA6251F791BE}">
      <dgm:prSet/>
      <dgm:spPr/>
      <dgm:t>
        <a:bodyPr/>
        <a:lstStyle/>
        <a:p>
          <a:endParaRPr lang="fr-FR" sz="3200"/>
        </a:p>
      </dgm:t>
    </dgm:pt>
    <dgm:pt modelId="{56A9FA6F-2C8A-483E-83E9-D0A20BD486F1}" type="sibTrans" cxnId="{B3EDB668-3CDC-4879-8726-FA6251F791BE}">
      <dgm:prSet/>
      <dgm:spPr/>
      <dgm:t>
        <a:bodyPr/>
        <a:lstStyle/>
        <a:p>
          <a:endParaRPr lang="fr-FR" sz="3200"/>
        </a:p>
      </dgm:t>
    </dgm:pt>
    <dgm:pt modelId="{CCC8579F-F1D5-405E-84AE-1974CBBFC8C8}">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Perception de la situation du pays et analyse de l’intérêt et du sens du vote</a:t>
          </a:r>
        </a:p>
      </dgm:t>
    </dgm:pt>
    <dgm:pt modelId="{73B3014A-E89B-4CE9-B737-1B8680412813}" type="parTrans" cxnId="{02F3B5BB-F237-4EF7-9C4E-55F3C8D563BB}">
      <dgm:prSet/>
      <dgm:spPr/>
      <dgm:t>
        <a:bodyPr/>
        <a:lstStyle/>
        <a:p>
          <a:endParaRPr lang="fr-FR" sz="3200"/>
        </a:p>
      </dgm:t>
    </dgm:pt>
    <dgm:pt modelId="{F07FAD8D-4D66-45A5-B3C2-67AB9F077D8E}" type="sibTrans" cxnId="{02F3B5BB-F237-4EF7-9C4E-55F3C8D563BB}">
      <dgm:prSet/>
      <dgm:spPr/>
      <dgm:t>
        <a:bodyPr/>
        <a:lstStyle/>
        <a:p>
          <a:endParaRPr lang="fr-FR" sz="3200"/>
        </a:p>
      </dgm:t>
    </dgm:pt>
    <dgm:pt modelId="{858B1477-4CBE-4F2B-907D-79C24DF15E64}">
      <dgm:prSet phldrT="[Texte]" phldr="1" custT="1"/>
      <dgm:spPr>
        <a:solidFill>
          <a:srgbClr val="FF0000"/>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20320" tIns="20320" rIns="20320" bIns="20320" numCol="1" spcCol="1270" anchor="ctr" anchorCtr="0"/>
        <a:lstStyle/>
        <a:p>
          <a:endParaRPr lang="fr-FR" sz="3200" kern="1200" dirty="0">
            <a:solidFill>
              <a:prstClr val="white"/>
            </a:solidFill>
            <a:latin typeface="Calibri" panose="020F0502020204030204"/>
            <a:ea typeface="+mn-ea"/>
            <a:cs typeface="+mn-cs"/>
          </a:endParaRPr>
        </a:p>
      </dgm:t>
    </dgm:pt>
    <dgm:pt modelId="{7A795755-C86E-4BC5-A960-34EF5104DAED}" type="parTrans" cxnId="{804B6332-A6F1-40CC-93CB-CCC378DF4E74}">
      <dgm:prSet/>
      <dgm:spPr/>
      <dgm:t>
        <a:bodyPr/>
        <a:lstStyle/>
        <a:p>
          <a:endParaRPr lang="fr-FR" sz="3200"/>
        </a:p>
      </dgm:t>
    </dgm:pt>
    <dgm:pt modelId="{3D563859-3E6A-4995-BFF4-9CB049420DFC}" type="sibTrans" cxnId="{804B6332-A6F1-40CC-93CB-CCC378DF4E74}">
      <dgm:prSet/>
      <dgm:spPr/>
      <dgm:t>
        <a:bodyPr/>
        <a:lstStyle/>
        <a:p>
          <a:endParaRPr lang="fr-FR" sz="3200"/>
        </a:p>
      </dgm:t>
    </dgm:pt>
    <dgm:pt modelId="{CA0766CD-7346-4B00-BC6F-DAD3E796E516}">
      <dgm:prSet phldrT="[Texte]" custT="1"/>
      <dgm:spPr>
        <a:solidFill>
          <a:srgbClr val="0000CC">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27584" tIns="20320" rIns="20320" bIns="20320" numCol="1" spcCol="1270" anchor="ctr" anchorCtr="0"/>
        <a:lstStyle/>
        <a:p>
          <a:r>
            <a:rPr lang="fr-FR" sz="3200" b="1" kern="1200" dirty="0">
              <a:solidFill>
                <a:prstClr val="white"/>
              </a:solidFill>
              <a:latin typeface="Arial Narrow" panose="020B0606020202030204" pitchFamily="34" charset="0"/>
              <a:ea typeface="+mn-ea"/>
              <a:cs typeface="+mn-cs"/>
            </a:rPr>
            <a:t>Les priorités du prochain quinquennat</a:t>
          </a:r>
        </a:p>
      </dgm:t>
    </dgm:pt>
    <dgm:pt modelId="{F64F8243-740B-4EC1-9BEC-F05432491EE2}" type="parTrans" cxnId="{DFB56BB0-E45F-4D9F-9C8D-C471C45615C2}">
      <dgm:prSet/>
      <dgm:spPr/>
      <dgm:t>
        <a:bodyPr/>
        <a:lstStyle/>
        <a:p>
          <a:endParaRPr lang="fr-FR" sz="3200"/>
        </a:p>
      </dgm:t>
    </dgm:pt>
    <dgm:pt modelId="{5E61735E-F288-4A78-A181-1A1AB208338B}" type="sibTrans" cxnId="{DFB56BB0-E45F-4D9F-9C8D-C471C45615C2}">
      <dgm:prSet/>
      <dgm:spPr/>
      <dgm:t>
        <a:bodyPr/>
        <a:lstStyle/>
        <a:p>
          <a:endParaRPr lang="fr-FR" sz="3200"/>
        </a:p>
      </dgm:t>
    </dgm:pt>
    <dgm:pt modelId="{C17E0387-3F07-4C1C-91B6-B8BD6940FA2C}">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62F97C8A-8FB8-4464-BF3B-C3E4AE36832F}" type="parTrans" cxnId="{7BCE0FC4-253C-4104-9833-37589FF696C6}">
      <dgm:prSet/>
      <dgm:spPr/>
      <dgm:t>
        <a:bodyPr/>
        <a:lstStyle/>
        <a:p>
          <a:endParaRPr lang="fr-FR" sz="3200"/>
        </a:p>
      </dgm:t>
    </dgm:pt>
    <dgm:pt modelId="{20003CAF-A7D6-4E2D-B88F-26ADC2A12148}" type="sibTrans" cxnId="{7BCE0FC4-253C-4104-9833-37589FF696C6}">
      <dgm:prSet/>
      <dgm:spPr/>
      <dgm:t>
        <a:bodyPr/>
        <a:lstStyle/>
        <a:p>
          <a:endParaRPr lang="fr-FR" sz="3200"/>
        </a:p>
      </dgm:t>
    </dgm:pt>
    <dgm:pt modelId="{DE910A88-016A-4CBD-97EE-0D98D96AA71E}">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La prospective Burkina à l’horizon 2025</a:t>
          </a:r>
        </a:p>
      </dgm:t>
    </dgm:pt>
    <dgm:pt modelId="{2C3844D7-0914-4DAA-B3A6-D628374ABB17}" type="parTrans" cxnId="{1B91978A-656F-4C3F-A1E0-A167235DE4F3}">
      <dgm:prSet/>
      <dgm:spPr/>
      <dgm:t>
        <a:bodyPr/>
        <a:lstStyle/>
        <a:p>
          <a:endParaRPr lang="fr-FR" sz="3200"/>
        </a:p>
      </dgm:t>
    </dgm:pt>
    <dgm:pt modelId="{0DBA534F-3168-4CD8-AB06-5676F97F08ED}" type="sibTrans" cxnId="{1B91978A-656F-4C3F-A1E0-A167235DE4F3}">
      <dgm:prSet/>
      <dgm:spPr/>
      <dgm:t>
        <a:bodyPr/>
        <a:lstStyle/>
        <a:p>
          <a:endParaRPr lang="fr-FR" sz="3200"/>
        </a:p>
      </dgm:t>
    </dgm:pt>
    <dgm:pt modelId="{75ACBC3B-9135-448A-B5CC-3B4AAA51C9AB}">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F85DED7F-F746-4B7E-A0C5-810CD305C9DB}" type="sibTrans" cxnId="{1CDEDB32-9EFA-40E2-8C3B-6D7E3DA3057D}">
      <dgm:prSet/>
      <dgm:spPr/>
      <dgm:t>
        <a:bodyPr/>
        <a:lstStyle/>
        <a:p>
          <a:endParaRPr lang="fr-FR" sz="3200"/>
        </a:p>
      </dgm:t>
    </dgm:pt>
    <dgm:pt modelId="{ADCA3268-5816-482F-A7E6-CAAFB5BE3A64}" type="parTrans" cxnId="{1CDEDB32-9EFA-40E2-8C3B-6D7E3DA3057D}">
      <dgm:prSet/>
      <dgm:spPr/>
      <dgm:t>
        <a:bodyPr/>
        <a:lstStyle/>
        <a:p>
          <a:endParaRPr lang="fr-FR" sz="3200"/>
        </a:p>
      </dgm:t>
    </dgm:pt>
    <dgm:pt modelId="{D048373B-7BB9-4A37-A94E-41CB7E3F28BA}" type="pres">
      <dgm:prSet presAssocID="{783C5098-01BB-4D3B-AA5C-2C93FBE316A5}" presName="linearFlow" presStyleCnt="0">
        <dgm:presLayoutVars>
          <dgm:dir/>
          <dgm:animLvl val="lvl"/>
          <dgm:resizeHandles val="exact"/>
        </dgm:presLayoutVars>
      </dgm:prSet>
      <dgm:spPr/>
      <dgm:t>
        <a:bodyPr/>
        <a:lstStyle/>
        <a:p>
          <a:endParaRPr lang="fr-FR"/>
        </a:p>
      </dgm:t>
    </dgm:pt>
    <dgm:pt modelId="{9C777734-ECCB-4EA0-A988-3569A1596FCA}" type="pres">
      <dgm:prSet presAssocID="{75ACBC3B-9135-448A-B5CC-3B4AAA51C9AB}" presName="composite" presStyleCnt="0"/>
      <dgm:spPr/>
    </dgm:pt>
    <dgm:pt modelId="{9C0E9C25-8552-490C-9C2E-D556D1EF4A74}" type="pres">
      <dgm:prSet presAssocID="{75ACBC3B-9135-448A-B5CC-3B4AAA51C9AB}" presName="parentText" presStyleLbl="alignNode1" presStyleIdx="0" presStyleCnt="4">
        <dgm:presLayoutVars>
          <dgm:chMax val="1"/>
          <dgm:bulletEnabled val="1"/>
        </dgm:presLayoutVars>
      </dgm:prSet>
      <dgm:spPr>
        <a:xfrm rot="5400000">
          <a:off x="-233060" y="236768"/>
          <a:ext cx="1553735" cy="1087614"/>
        </a:xfrm>
        <a:prstGeom prst="chevron">
          <a:avLst/>
        </a:prstGeom>
      </dgm:spPr>
      <dgm:t>
        <a:bodyPr/>
        <a:lstStyle/>
        <a:p>
          <a:endParaRPr lang="fr-FR"/>
        </a:p>
      </dgm:t>
    </dgm:pt>
    <dgm:pt modelId="{F74E60FD-0C94-4FA4-9F39-FE5263AB7711}" type="pres">
      <dgm:prSet presAssocID="{75ACBC3B-9135-448A-B5CC-3B4AAA51C9AB}" presName="descendantText" presStyleLbl="alignAcc1" presStyleIdx="0" presStyleCnt="4">
        <dgm:presLayoutVars>
          <dgm:bulletEnabled val="1"/>
        </dgm:presLayoutVars>
      </dgm:prSet>
      <dgm:spPr>
        <a:xfrm rot="5400000">
          <a:off x="5786973" y="-4695650"/>
          <a:ext cx="1009927" cy="10408645"/>
        </a:xfrm>
        <a:prstGeom prst="round2SameRect">
          <a:avLst/>
        </a:prstGeom>
      </dgm:spPr>
      <dgm:t>
        <a:bodyPr/>
        <a:lstStyle/>
        <a:p>
          <a:endParaRPr lang="fr-FR"/>
        </a:p>
      </dgm:t>
    </dgm:pt>
    <dgm:pt modelId="{7BD5AB02-469C-4B2D-A066-96190179B708}" type="pres">
      <dgm:prSet presAssocID="{F85DED7F-F746-4B7E-A0C5-810CD305C9DB}" presName="sp" presStyleCnt="0"/>
      <dgm:spPr/>
    </dgm:pt>
    <dgm:pt modelId="{F4ACDE15-413F-4C16-97F8-A133E95C24D0}" type="pres">
      <dgm:prSet presAssocID="{C36C7E54-7565-4486-BD1A-C9D67E1243EA}" presName="composite" presStyleCnt="0"/>
      <dgm:spPr/>
    </dgm:pt>
    <dgm:pt modelId="{92B53704-B6AF-461F-BC4E-5EB965BBB6DF}" type="pres">
      <dgm:prSet presAssocID="{C36C7E54-7565-4486-BD1A-C9D67E1243EA}" presName="parentText" presStyleLbl="alignNode1" presStyleIdx="1" presStyleCnt="4">
        <dgm:presLayoutVars>
          <dgm:chMax val="1"/>
          <dgm:bulletEnabled val="1"/>
        </dgm:presLayoutVars>
      </dgm:prSet>
      <dgm:spPr>
        <a:xfrm rot="5400000">
          <a:off x="-233060" y="1646784"/>
          <a:ext cx="1553735" cy="1087614"/>
        </a:xfrm>
        <a:prstGeom prst="chevron">
          <a:avLst/>
        </a:prstGeom>
      </dgm:spPr>
      <dgm:t>
        <a:bodyPr/>
        <a:lstStyle/>
        <a:p>
          <a:endParaRPr lang="fr-FR"/>
        </a:p>
      </dgm:t>
    </dgm:pt>
    <dgm:pt modelId="{6C468EBA-0E96-4B58-9A50-E311C52CF311}" type="pres">
      <dgm:prSet presAssocID="{C36C7E54-7565-4486-BD1A-C9D67E1243EA}" presName="descendantText" presStyleLbl="alignAcc1" presStyleIdx="1" presStyleCnt="4">
        <dgm:presLayoutVars>
          <dgm:bulletEnabled val="1"/>
        </dgm:presLayoutVars>
      </dgm:prSet>
      <dgm:spPr>
        <a:xfrm rot="5400000">
          <a:off x="5786973" y="-3285634"/>
          <a:ext cx="1009927" cy="10408645"/>
        </a:xfrm>
        <a:prstGeom prst="round2SameRect">
          <a:avLst/>
        </a:prstGeom>
      </dgm:spPr>
      <dgm:t>
        <a:bodyPr/>
        <a:lstStyle/>
        <a:p>
          <a:endParaRPr lang="fr-FR"/>
        </a:p>
      </dgm:t>
    </dgm:pt>
    <dgm:pt modelId="{A88EDA7E-371F-488E-8DC0-1971DD8F9E19}" type="pres">
      <dgm:prSet presAssocID="{56A9FA6F-2C8A-483E-83E9-D0A20BD486F1}" presName="sp" presStyleCnt="0"/>
      <dgm:spPr/>
    </dgm:pt>
    <dgm:pt modelId="{1B273583-6F27-410C-83D9-63F8107F00F8}" type="pres">
      <dgm:prSet presAssocID="{858B1477-4CBE-4F2B-907D-79C24DF15E64}" presName="composite" presStyleCnt="0"/>
      <dgm:spPr/>
    </dgm:pt>
    <dgm:pt modelId="{7EAB2C5C-7CBA-48C0-AD67-36B408576BC3}" type="pres">
      <dgm:prSet presAssocID="{858B1477-4CBE-4F2B-907D-79C24DF15E64}" presName="parentText" presStyleLbl="alignNode1" presStyleIdx="2" presStyleCnt="4">
        <dgm:presLayoutVars>
          <dgm:chMax val="1"/>
          <dgm:bulletEnabled val="1"/>
        </dgm:presLayoutVars>
      </dgm:prSet>
      <dgm:spPr>
        <a:xfrm rot="5400000">
          <a:off x="-233060" y="3056800"/>
          <a:ext cx="1553735" cy="1087614"/>
        </a:xfrm>
        <a:prstGeom prst="chevron">
          <a:avLst/>
        </a:prstGeom>
      </dgm:spPr>
      <dgm:t>
        <a:bodyPr/>
        <a:lstStyle/>
        <a:p>
          <a:endParaRPr lang="fr-FR"/>
        </a:p>
      </dgm:t>
    </dgm:pt>
    <dgm:pt modelId="{99CBB49F-5B0D-436E-8A01-284B5FD234DE}" type="pres">
      <dgm:prSet presAssocID="{858B1477-4CBE-4F2B-907D-79C24DF15E64}" presName="descendantText" presStyleLbl="alignAcc1" presStyleIdx="2" presStyleCnt="4">
        <dgm:presLayoutVars>
          <dgm:bulletEnabled val="1"/>
        </dgm:presLayoutVars>
      </dgm:prSet>
      <dgm:spPr>
        <a:xfrm rot="5400000">
          <a:off x="5786973" y="-1875618"/>
          <a:ext cx="1009927" cy="10408645"/>
        </a:xfrm>
        <a:prstGeom prst="round2SameRect">
          <a:avLst/>
        </a:prstGeom>
      </dgm:spPr>
      <dgm:t>
        <a:bodyPr/>
        <a:lstStyle/>
        <a:p>
          <a:endParaRPr lang="fr-FR"/>
        </a:p>
      </dgm:t>
    </dgm:pt>
    <dgm:pt modelId="{B69E1C9C-67DB-4375-93F6-4C623ECAFFF8}" type="pres">
      <dgm:prSet presAssocID="{3D563859-3E6A-4995-BFF4-9CB049420DFC}" presName="sp" presStyleCnt="0"/>
      <dgm:spPr/>
    </dgm:pt>
    <dgm:pt modelId="{79E0968E-0E25-41E2-9CF6-EAD0746AC96F}" type="pres">
      <dgm:prSet presAssocID="{C17E0387-3F07-4C1C-91B6-B8BD6940FA2C}" presName="composite" presStyleCnt="0"/>
      <dgm:spPr/>
    </dgm:pt>
    <dgm:pt modelId="{66E5AEA5-440B-4482-8F0C-B56FB9B7AA75}" type="pres">
      <dgm:prSet presAssocID="{C17E0387-3F07-4C1C-91B6-B8BD6940FA2C}" presName="parentText" presStyleLbl="alignNode1" presStyleIdx="3" presStyleCnt="4" custLinFactNeighborY="0">
        <dgm:presLayoutVars>
          <dgm:chMax val="1"/>
          <dgm:bulletEnabled val="1"/>
        </dgm:presLayoutVars>
      </dgm:prSet>
      <dgm:spPr>
        <a:xfrm rot="5400000">
          <a:off x="-233060" y="4466817"/>
          <a:ext cx="1553735" cy="1087614"/>
        </a:xfrm>
        <a:prstGeom prst="chevron">
          <a:avLst/>
        </a:prstGeom>
      </dgm:spPr>
      <dgm:t>
        <a:bodyPr/>
        <a:lstStyle/>
        <a:p>
          <a:endParaRPr lang="fr-FR"/>
        </a:p>
      </dgm:t>
    </dgm:pt>
    <dgm:pt modelId="{62F8CCFF-87D4-41E9-A589-1AF39D8BDA1B}" type="pres">
      <dgm:prSet presAssocID="{C17E0387-3F07-4C1C-91B6-B8BD6940FA2C}" presName="descendantText" presStyleLbl="alignAcc1" presStyleIdx="3" presStyleCnt="4" custLinFactNeighborY="0">
        <dgm:presLayoutVars>
          <dgm:bulletEnabled val="1"/>
        </dgm:presLayoutVars>
      </dgm:prSet>
      <dgm:spPr>
        <a:xfrm rot="5400000">
          <a:off x="5786973" y="-465602"/>
          <a:ext cx="1009927" cy="10408645"/>
        </a:xfrm>
        <a:prstGeom prst="round2SameRect">
          <a:avLst/>
        </a:prstGeom>
      </dgm:spPr>
      <dgm:t>
        <a:bodyPr/>
        <a:lstStyle/>
        <a:p>
          <a:endParaRPr lang="fr-FR"/>
        </a:p>
      </dgm:t>
    </dgm:pt>
  </dgm:ptLst>
  <dgm:cxnLst>
    <dgm:cxn modelId="{35BE6ADF-EA8C-4E9C-8E9B-CA1214484897}" type="presOf" srcId="{C17E0387-3F07-4C1C-91B6-B8BD6940FA2C}" destId="{66E5AEA5-440B-4482-8F0C-B56FB9B7AA75}" srcOrd="0" destOrd="0" presId="urn:microsoft.com/office/officeart/2005/8/layout/chevron2"/>
    <dgm:cxn modelId="{7BCE0FC4-253C-4104-9833-37589FF696C6}" srcId="{783C5098-01BB-4D3B-AA5C-2C93FBE316A5}" destId="{C17E0387-3F07-4C1C-91B6-B8BD6940FA2C}" srcOrd="3" destOrd="0" parTransId="{62F97C8A-8FB8-4464-BF3B-C3E4AE36832F}" sibTransId="{20003CAF-A7D6-4E2D-B88F-26ADC2A12148}"/>
    <dgm:cxn modelId="{02F3B5BB-F237-4EF7-9C4E-55F3C8D563BB}" srcId="{C36C7E54-7565-4486-BD1A-C9D67E1243EA}" destId="{CCC8579F-F1D5-405E-84AE-1974CBBFC8C8}" srcOrd="0" destOrd="0" parTransId="{73B3014A-E89B-4CE9-B737-1B8680412813}" sibTransId="{F07FAD8D-4D66-45A5-B3C2-67AB9F077D8E}"/>
    <dgm:cxn modelId="{7881B95E-15CB-4064-BD66-CD09056A3526}" type="presOf" srcId="{A6FB970A-FC7D-448E-8B30-30CA9C3A16E1}" destId="{F74E60FD-0C94-4FA4-9F39-FE5263AB7711}" srcOrd="0" destOrd="0" presId="urn:microsoft.com/office/officeart/2005/8/layout/chevron2"/>
    <dgm:cxn modelId="{DA6ADA30-3758-4C6C-A418-64A7F267EE88}" type="presOf" srcId="{C36C7E54-7565-4486-BD1A-C9D67E1243EA}" destId="{92B53704-B6AF-461F-BC4E-5EB965BBB6DF}" srcOrd="0" destOrd="0" presId="urn:microsoft.com/office/officeart/2005/8/layout/chevron2"/>
    <dgm:cxn modelId="{87594189-6868-4654-817E-4E3B7CDDE456}" srcId="{75ACBC3B-9135-448A-B5CC-3B4AAA51C9AB}" destId="{A6FB970A-FC7D-448E-8B30-30CA9C3A16E1}" srcOrd="0" destOrd="0" parTransId="{26FCB364-0DC5-4026-A9FF-30A197FDD73E}" sibTransId="{0F71E66C-7F21-4884-9DAB-F8FFB044EA8F}"/>
    <dgm:cxn modelId="{B661E0C7-05F2-45B6-BF51-8A45D45FD314}" type="presOf" srcId="{CCC8579F-F1D5-405E-84AE-1974CBBFC8C8}" destId="{6C468EBA-0E96-4B58-9A50-E311C52CF311}" srcOrd="0" destOrd="0" presId="urn:microsoft.com/office/officeart/2005/8/layout/chevron2"/>
    <dgm:cxn modelId="{1CDEDB32-9EFA-40E2-8C3B-6D7E3DA3057D}" srcId="{783C5098-01BB-4D3B-AA5C-2C93FBE316A5}" destId="{75ACBC3B-9135-448A-B5CC-3B4AAA51C9AB}" srcOrd="0" destOrd="0" parTransId="{ADCA3268-5816-482F-A7E6-CAAFB5BE3A64}" sibTransId="{F85DED7F-F746-4B7E-A0C5-810CD305C9DB}"/>
    <dgm:cxn modelId="{DFB56BB0-E45F-4D9F-9C8D-C471C45615C2}" srcId="{858B1477-4CBE-4F2B-907D-79C24DF15E64}" destId="{CA0766CD-7346-4B00-BC6F-DAD3E796E516}" srcOrd="0" destOrd="0" parTransId="{F64F8243-740B-4EC1-9BEC-F05432491EE2}" sibTransId="{5E61735E-F288-4A78-A181-1A1AB208338B}"/>
    <dgm:cxn modelId="{24FA379B-2705-4D41-803B-600630A02E94}" type="presOf" srcId="{75ACBC3B-9135-448A-B5CC-3B4AAA51C9AB}" destId="{9C0E9C25-8552-490C-9C2E-D556D1EF4A74}" srcOrd="0" destOrd="0" presId="urn:microsoft.com/office/officeart/2005/8/layout/chevron2"/>
    <dgm:cxn modelId="{1B91978A-656F-4C3F-A1E0-A167235DE4F3}" srcId="{C17E0387-3F07-4C1C-91B6-B8BD6940FA2C}" destId="{DE910A88-016A-4CBD-97EE-0D98D96AA71E}" srcOrd="0" destOrd="0" parTransId="{2C3844D7-0914-4DAA-B3A6-D628374ABB17}" sibTransId="{0DBA534F-3168-4CD8-AB06-5676F97F08ED}"/>
    <dgm:cxn modelId="{5B3AEE8D-E890-4653-B565-68CE81E082FA}" type="presOf" srcId="{CA0766CD-7346-4B00-BC6F-DAD3E796E516}" destId="{99CBB49F-5B0D-436E-8A01-284B5FD234DE}" srcOrd="0" destOrd="0" presId="urn:microsoft.com/office/officeart/2005/8/layout/chevron2"/>
    <dgm:cxn modelId="{DC720C6F-1E27-4D14-87ED-6954226AE6A4}" type="presOf" srcId="{858B1477-4CBE-4F2B-907D-79C24DF15E64}" destId="{7EAB2C5C-7CBA-48C0-AD67-36B408576BC3}" srcOrd="0" destOrd="0" presId="urn:microsoft.com/office/officeart/2005/8/layout/chevron2"/>
    <dgm:cxn modelId="{B3EDB668-3CDC-4879-8726-FA6251F791BE}" srcId="{783C5098-01BB-4D3B-AA5C-2C93FBE316A5}" destId="{C36C7E54-7565-4486-BD1A-C9D67E1243EA}" srcOrd="1" destOrd="0" parTransId="{E2FFE960-7180-4607-868B-A2EB5D184E6E}" sibTransId="{56A9FA6F-2C8A-483E-83E9-D0A20BD486F1}"/>
    <dgm:cxn modelId="{804B6332-A6F1-40CC-93CB-CCC378DF4E74}" srcId="{783C5098-01BB-4D3B-AA5C-2C93FBE316A5}" destId="{858B1477-4CBE-4F2B-907D-79C24DF15E64}" srcOrd="2" destOrd="0" parTransId="{7A795755-C86E-4BC5-A960-34EF5104DAED}" sibTransId="{3D563859-3E6A-4995-BFF4-9CB049420DFC}"/>
    <dgm:cxn modelId="{EC7D4641-84E4-4AB5-95D1-A2EC089E3A8C}" type="presOf" srcId="{783C5098-01BB-4D3B-AA5C-2C93FBE316A5}" destId="{D048373B-7BB9-4A37-A94E-41CB7E3F28BA}" srcOrd="0" destOrd="0" presId="urn:microsoft.com/office/officeart/2005/8/layout/chevron2"/>
    <dgm:cxn modelId="{880BFCD6-FAA6-458E-BE21-36D579F83007}" type="presOf" srcId="{DE910A88-016A-4CBD-97EE-0D98D96AA71E}" destId="{62F8CCFF-87D4-41E9-A589-1AF39D8BDA1B}" srcOrd="0" destOrd="0" presId="urn:microsoft.com/office/officeart/2005/8/layout/chevron2"/>
    <dgm:cxn modelId="{31D6952F-F67D-4848-BBDD-0784E252008C}" type="presParOf" srcId="{D048373B-7BB9-4A37-A94E-41CB7E3F28BA}" destId="{9C777734-ECCB-4EA0-A988-3569A1596FCA}" srcOrd="0" destOrd="0" presId="urn:microsoft.com/office/officeart/2005/8/layout/chevron2"/>
    <dgm:cxn modelId="{56D8A3FF-546B-4244-86FD-63633CD10696}" type="presParOf" srcId="{9C777734-ECCB-4EA0-A988-3569A1596FCA}" destId="{9C0E9C25-8552-490C-9C2E-D556D1EF4A74}" srcOrd="0" destOrd="0" presId="urn:microsoft.com/office/officeart/2005/8/layout/chevron2"/>
    <dgm:cxn modelId="{AACBAEA0-58FF-4E9E-A134-C04C19F33240}" type="presParOf" srcId="{9C777734-ECCB-4EA0-A988-3569A1596FCA}" destId="{F74E60FD-0C94-4FA4-9F39-FE5263AB7711}" srcOrd="1" destOrd="0" presId="urn:microsoft.com/office/officeart/2005/8/layout/chevron2"/>
    <dgm:cxn modelId="{295DD2A4-5A85-4DF2-9FED-DF48D4787BC8}" type="presParOf" srcId="{D048373B-7BB9-4A37-A94E-41CB7E3F28BA}" destId="{7BD5AB02-469C-4B2D-A066-96190179B708}" srcOrd="1" destOrd="0" presId="urn:microsoft.com/office/officeart/2005/8/layout/chevron2"/>
    <dgm:cxn modelId="{3D7F26F0-6F61-4549-81C2-4255004E0AAA}" type="presParOf" srcId="{D048373B-7BB9-4A37-A94E-41CB7E3F28BA}" destId="{F4ACDE15-413F-4C16-97F8-A133E95C24D0}" srcOrd="2" destOrd="0" presId="urn:microsoft.com/office/officeart/2005/8/layout/chevron2"/>
    <dgm:cxn modelId="{ABE7FBEC-4FB9-407B-901A-E98F95A4548B}" type="presParOf" srcId="{F4ACDE15-413F-4C16-97F8-A133E95C24D0}" destId="{92B53704-B6AF-461F-BC4E-5EB965BBB6DF}" srcOrd="0" destOrd="0" presId="urn:microsoft.com/office/officeart/2005/8/layout/chevron2"/>
    <dgm:cxn modelId="{FDCDF4C4-C0E7-4C6C-9284-4377F1D96A14}" type="presParOf" srcId="{F4ACDE15-413F-4C16-97F8-A133E95C24D0}" destId="{6C468EBA-0E96-4B58-9A50-E311C52CF311}" srcOrd="1" destOrd="0" presId="urn:microsoft.com/office/officeart/2005/8/layout/chevron2"/>
    <dgm:cxn modelId="{939E8383-AB28-4BE7-9811-60332C861EFA}" type="presParOf" srcId="{D048373B-7BB9-4A37-A94E-41CB7E3F28BA}" destId="{A88EDA7E-371F-488E-8DC0-1971DD8F9E19}" srcOrd="3" destOrd="0" presId="urn:microsoft.com/office/officeart/2005/8/layout/chevron2"/>
    <dgm:cxn modelId="{EA21B2D6-736A-49C8-8694-ED5B5DA58CD2}" type="presParOf" srcId="{D048373B-7BB9-4A37-A94E-41CB7E3F28BA}" destId="{1B273583-6F27-410C-83D9-63F8107F00F8}" srcOrd="4" destOrd="0" presId="urn:microsoft.com/office/officeart/2005/8/layout/chevron2"/>
    <dgm:cxn modelId="{96F11BBA-53D6-4CB5-ABE4-D0FCE56826AB}" type="presParOf" srcId="{1B273583-6F27-410C-83D9-63F8107F00F8}" destId="{7EAB2C5C-7CBA-48C0-AD67-36B408576BC3}" srcOrd="0" destOrd="0" presId="urn:microsoft.com/office/officeart/2005/8/layout/chevron2"/>
    <dgm:cxn modelId="{694EE58F-8D76-4DB0-A479-6BFDFF1243D3}" type="presParOf" srcId="{1B273583-6F27-410C-83D9-63F8107F00F8}" destId="{99CBB49F-5B0D-436E-8A01-284B5FD234DE}" srcOrd="1" destOrd="0" presId="urn:microsoft.com/office/officeart/2005/8/layout/chevron2"/>
    <dgm:cxn modelId="{849D1166-B46B-461E-861F-F2477F621593}" type="presParOf" srcId="{D048373B-7BB9-4A37-A94E-41CB7E3F28BA}" destId="{B69E1C9C-67DB-4375-93F6-4C623ECAFFF8}" srcOrd="5" destOrd="0" presId="urn:microsoft.com/office/officeart/2005/8/layout/chevron2"/>
    <dgm:cxn modelId="{1757D369-7ADB-4655-A98D-F80E093D6446}" type="presParOf" srcId="{D048373B-7BB9-4A37-A94E-41CB7E3F28BA}" destId="{79E0968E-0E25-41E2-9CF6-EAD0746AC96F}" srcOrd="6" destOrd="0" presId="urn:microsoft.com/office/officeart/2005/8/layout/chevron2"/>
    <dgm:cxn modelId="{B261A23E-19D7-4BFA-944B-9918EBB53A81}" type="presParOf" srcId="{79E0968E-0E25-41E2-9CF6-EAD0746AC96F}" destId="{66E5AEA5-440B-4482-8F0C-B56FB9B7AA75}" srcOrd="0" destOrd="0" presId="urn:microsoft.com/office/officeart/2005/8/layout/chevron2"/>
    <dgm:cxn modelId="{4CC6CE84-A424-4596-B2E4-985BC6A49BC1}" type="presParOf" srcId="{79E0968E-0E25-41E2-9CF6-EAD0746AC96F}" destId="{62F8CCFF-87D4-41E9-A589-1AF39D8BDA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3C5098-01BB-4D3B-AA5C-2C93FBE316A5}"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fr-FR"/>
        </a:p>
      </dgm:t>
    </dgm:pt>
    <dgm:pt modelId="{A6FB970A-FC7D-448E-8B30-30CA9C3A16E1}">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Objectifs</a:t>
          </a:r>
          <a:r>
            <a:rPr lang="fr-FR" sz="3200" b="1" kern="1200" dirty="0">
              <a:solidFill>
                <a:schemeClr val="bg1"/>
              </a:solidFill>
              <a:latin typeface="Arial Narrow" panose="020B0606020202030204" pitchFamily="34" charset="0"/>
            </a:rPr>
            <a:t> et aperçu méthodologique</a:t>
          </a:r>
        </a:p>
      </dgm:t>
    </dgm:pt>
    <dgm:pt modelId="{26FCB364-0DC5-4026-A9FF-30A197FDD73E}" type="parTrans" cxnId="{87594189-6868-4654-817E-4E3B7CDDE456}">
      <dgm:prSet/>
      <dgm:spPr/>
      <dgm:t>
        <a:bodyPr/>
        <a:lstStyle/>
        <a:p>
          <a:endParaRPr lang="fr-FR" sz="3200"/>
        </a:p>
      </dgm:t>
    </dgm:pt>
    <dgm:pt modelId="{0F71E66C-7F21-4884-9DAB-F8FFB044EA8F}" type="sibTrans" cxnId="{87594189-6868-4654-817E-4E3B7CDDE456}">
      <dgm:prSet/>
      <dgm:spPr/>
      <dgm:t>
        <a:bodyPr/>
        <a:lstStyle/>
        <a:p>
          <a:endParaRPr lang="fr-FR" sz="3200"/>
        </a:p>
      </dgm:t>
    </dgm:pt>
    <dgm:pt modelId="{C36C7E54-7565-4486-BD1A-C9D67E1243EA}">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E2FFE960-7180-4607-868B-A2EB5D184E6E}" type="parTrans" cxnId="{B3EDB668-3CDC-4879-8726-FA6251F791BE}">
      <dgm:prSet/>
      <dgm:spPr/>
      <dgm:t>
        <a:bodyPr/>
        <a:lstStyle/>
        <a:p>
          <a:endParaRPr lang="fr-FR" sz="3200"/>
        </a:p>
      </dgm:t>
    </dgm:pt>
    <dgm:pt modelId="{56A9FA6F-2C8A-483E-83E9-D0A20BD486F1}" type="sibTrans" cxnId="{B3EDB668-3CDC-4879-8726-FA6251F791BE}">
      <dgm:prSet/>
      <dgm:spPr/>
      <dgm:t>
        <a:bodyPr/>
        <a:lstStyle/>
        <a:p>
          <a:endParaRPr lang="fr-FR" sz="3200"/>
        </a:p>
      </dgm:t>
    </dgm:pt>
    <dgm:pt modelId="{CCC8579F-F1D5-405E-84AE-1974CBBFC8C8}">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Perception de la situation du pays et analyse de l’intérêt et du sens du vote</a:t>
          </a:r>
        </a:p>
      </dgm:t>
    </dgm:pt>
    <dgm:pt modelId="{73B3014A-E89B-4CE9-B737-1B8680412813}" type="parTrans" cxnId="{02F3B5BB-F237-4EF7-9C4E-55F3C8D563BB}">
      <dgm:prSet/>
      <dgm:spPr/>
      <dgm:t>
        <a:bodyPr/>
        <a:lstStyle/>
        <a:p>
          <a:endParaRPr lang="fr-FR" sz="3200"/>
        </a:p>
      </dgm:t>
    </dgm:pt>
    <dgm:pt modelId="{F07FAD8D-4D66-45A5-B3C2-67AB9F077D8E}" type="sibTrans" cxnId="{02F3B5BB-F237-4EF7-9C4E-55F3C8D563BB}">
      <dgm:prSet/>
      <dgm:spPr/>
      <dgm:t>
        <a:bodyPr/>
        <a:lstStyle/>
        <a:p>
          <a:endParaRPr lang="fr-FR" sz="3200"/>
        </a:p>
      </dgm:t>
    </dgm:pt>
    <dgm:pt modelId="{858B1477-4CBE-4F2B-907D-79C24DF15E64}">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7A795755-C86E-4BC5-A960-34EF5104DAED}" type="parTrans" cxnId="{804B6332-A6F1-40CC-93CB-CCC378DF4E74}">
      <dgm:prSet/>
      <dgm:spPr/>
      <dgm:t>
        <a:bodyPr/>
        <a:lstStyle/>
        <a:p>
          <a:endParaRPr lang="fr-FR" sz="3200"/>
        </a:p>
      </dgm:t>
    </dgm:pt>
    <dgm:pt modelId="{3D563859-3E6A-4995-BFF4-9CB049420DFC}" type="sibTrans" cxnId="{804B6332-A6F1-40CC-93CB-CCC378DF4E74}">
      <dgm:prSet/>
      <dgm:spPr/>
      <dgm:t>
        <a:bodyPr/>
        <a:lstStyle/>
        <a:p>
          <a:endParaRPr lang="fr-FR" sz="3200"/>
        </a:p>
      </dgm:t>
    </dgm:pt>
    <dgm:pt modelId="{CA0766CD-7346-4B00-BC6F-DAD3E796E516}">
      <dgm:prSet phldrT="[Texte]"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r>
            <a:rPr lang="fr-FR" sz="3200" b="1" kern="1200" dirty="0">
              <a:solidFill>
                <a:prstClr val="white"/>
              </a:solidFill>
              <a:latin typeface="Arial Narrow" panose="020B0606020202030204" pitchFamily="34" charset="0"/>
              <a:ea typeface="+mn-ea"/>
              <a:cs typeface="+mn-cs"/>
            </a:rPr>
            <a:t>Les priorités du prochain quinquennat</a:t>
          </a:r>
        </a:p>
      </dgm:t>
    </dgm:pt>
    <dgm:pt modelId="{F64F8243-740B-4EC1-9BEC-F05432491EE2}" type="parTrans" cxnId="{DFB56BB0-E45F-4D9F-9C8D-C471C45615C2}">
      <dgm:prSet/>
      <dgm:spPr/>
      <dgm:t>
        <a:bodyPr/>
        <a:lstStyle/>
        <a:p>
          <a:endParaRPr lang="fr-FR" sz="3200"/>
        </a:p>
      </dgm:t>
    </dgm:pt>
    <dgm:pt modelId="{5E61735E-F288-4A78-A181-1A1AB208338B}" type="sibTrans" cxnId="{DFB56BB0-E45F-4D9F-9C8D-C471C45615C2}">
      <dgm:prSet/>
      <dgm:spPr/>
      <dgm:t>
        <a:bodyPr/>
        <a:lstStyle/>
        <a:p>
          <a:endParaRPr lang="fr-FR" sz="3200"/>
        </a:p>
      </dgm:t>
    </dgm:pt>
    <dgm:pt modelId="{C17E0387-3F07-4C1C-91B6-B8BD6940FA2C}">
      <dgm:prSet phldrT="[Texte]" phldr="1" custT="1"/>
      <dgm:spPr>
        <a:solidFill>
          <a:srgbClr val="FF0000"/>
        </a:solidFill>
        <a:ln>
          <a:noFill/>
        </a:ln>
        <a:effectLst/>
        <a:scene3d>
          <a:camera prst="orthographicFront"/>
          <a:lightRig rig="threePt" dir="t">
            <a:rot lat="0" lon="0" rev="7500000"/>
          </a:lightRig>
        </a:scene3d>
        <a:sp3d prstMaterial="plastic">
          <a:bevelT w="127000" h="25400" prst="relaxedInset"/>
        </a:sp3d>
      </dgm:spPr>
      <dgm:t>
        <a:bodyPr spcFirstLastPara="0" vert="horz" wrap="square" lIns="20320" tIns="20320" rIns="20320" bIns="20320" numCol="1" spcCol="1270" anchor="ctr" anchorCtr="0"/>
        <a:lstStyle/>
        <a:p>
          <a:endParaRPr lang="fr-FR" sz="3200" kern="1200" dirty="0">
            <a:solidFill>
              <a:prstClr val="white"/>
            </a:solidFill>
            <a:latin typeface="Calibri" panose="020F0502020204030204"/>
            <a:ea typeface="+mn-ea"/>
            <a:cs typeface="+mn-cs"/>
          </a:endParaRPr>
        </a:p>
      </dgm:t>
    </dgm:pt>
    <dgm:pt modelId="{62F97C8A-8FB8-4464-BF3B-C3E4AE36832F}" type="parTrans" cxnId="{7BCE0FC4-253C-4104-9833-37589FF696C6}">
      <dgm:prSet/>
      <dgm:spPr/>
      <dgm:t>
        <a:bodyPr/>
        <a:lstStyle/>
        <a:p>
          <a:endParaRPr lang="fr-FR" sz="3200"/>
        </a:p>
      </dgm:t>
    </dgm:pt>
    <dgm:pt modelId="{20003CAF-A7D6-4E2D-B88F-26ADC2A12148}" type="sibTrans" cxnId="{7BCE0FC4-253C-4104-9833-37589FF696C6}">
      <dgm:prSet/>
      <dgm:spPr/>
      <dgm:t>
        <a:bodyPr/>
        <a:lstStyle/>
        <a:p>
          <a:endParaRPr lang="fr-FR" sz="3200"/>
        </a:p>
      </dgm:t>
    </dgm:pt>
    <dgm:pt modelId="{DE910A88-016A-4CBD-97EE-0D98D96AA71E}">
      <dgm:prSet phldrT="[Texte]" custT="1"/>
      <dgm:spPr>
        <a:solidFill>
          <a:srgbClr val="0000CC">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27584" tIns="20320" rIns="20320" bIns="20320" numCol="1" spcCol="1270" anchor="ctr" anchorCtr="0"/>
        <a:lstStyle/>
        <a:p>
          <a:r>
            <a:rPr lang="fr-FR" sz="3200" b="1" kern="1200" dirty="0">
              <a:solidFill>
                <a:prstClr val="white"/>
              </a:solidFill>
              <a:latin typeface="Arial Narrow" panose="020B0606020202030204" pitchFamily="34" charset="0"/>
              <a:ea typeface="+mn-ea"/>
              <a:cs typeface="+mn-cs"/>
            </a:rPr>
            <a:t>La prospective Burkina à l’horizon 2025</a:t>
          </a:r>
        </a:p>
      </dgm:t>
    </dgm:pt>
    <dgm:pt modelId="{2C3844D7-0914-4DAA-B3A6-D628374ABB17}" type="parTrans" cxnId="{1B91978A-656F-4C3F-A1E0-A167235DE4F3}">
      <dgm:prSet/>
      <dgm:spPr/>
      <dgm:t>
        <a:bodyPr/>
        <a:lstStyle/>
        <a:p>
          <a:endParaRPr lang="fr-FR" sz="3200"/>
        </a:p>
      </dgm:t>
    </dgm:pt>
    <dgm:pt modelId="{0DBA534F-3168-4CD8-AB06-5676F97F08ED}" type="sibTrans" cxnId="{1B91978A-656F-4C3F-A1E0-A167235DE4F3}">
      <dgm:prSet/>
      <dgm:spPr/>
      <dgm:t>
        <a:bodyPr/>
        <a:lstStyle/>
        <a:p>
          <a:endParaRPr lang="fr-FR" sz="3200"/>
        </a:p>
      </dgm:t>
    </dgm:pt>
    <dgm:pt modelId="{75ACBC3B-9135-448A-B5CC-3B4AAA51C9AB}">
      <dgm:prSet phldrT="[Texte]" phldr="1" custT="1"/>
      <dgm:spPr>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gm:spPr>
      <dgm:t>
        <a:bodyPr spcFirstLastPara="0" vert="horz" wrap="square" lIns="256032" tIns="22860" rIns="22860" bIns="22860" numCol="1" spcCol="1270" anchor="ctr" anchorCtr="0"/>
        <a:lstStyle/>
        <a:p>
          <a:endParaRPr lang="fr-FR" sz="3200" b="1" kern="1200" dirty="0">
            <a:solidFill>
              <a:prstClr val="white"/>
            </a:solidFill>
            <a:latin typeface="Arial Narrow" panose="020B0606020202030204" pitchFamily="34" charset="0"/>
            <a:ea typeface="+mn-ea"/>
            <a:cs typeface="+mn-cs"/>
          </a:endParaRPr>
        </a:p>
      </dgm:t>
    </dgm:pt>
    <dgm:pt modelId="{F85DED7F-F746-4B7E-A0C5-810CD305C9DB}" type="sibTrans" cxnId="{1CDEDB32-9EFA-40E2-8C3B-6D7E3DA3057D}">
      <dgm:prSet/>
      <dgm:spPr/>
      <dgm:t>
        <a:bodyPr/>
        <a:lstStyle/>
        <a:p>
          <a:endParaRPr lang="fr-FR" sz="3200"/>
        </a:p>
      </dgm:t>
    </dgm:pt>
    <dgm:pt modelId="{ADCA3268-5816-482F-A7E6-CAAFB5BE3A64}" type="parTrans" cxnId="{1CDEDB32-9EFA-40E2-8C3B-6D7E3DA3057D}">
      <dgm:prSet/>
      <dgm:spPr/>
      <dgm:t>
        <a:bodyPr/>
        <a:lstStyle/>
        <a:p>
          <a:endParaRPr lang="fr-FR" sz="3200"/>
        </a:p>
      </dgm:t>
    </dgm:pt>
    <dgm:pt modelId="{D048373B-7BB9-4A37-A94E-41CB7E3F28BA}" type="pres">
      <dgm:prSet presAssocID="{783C5098-01BB-4D3B-AA5C-2C93FBE316A5}" presName="linearFlow" presStyleCnt="0">
        <dgm:presLayoutVars>
          <dgm:dir/>
          <dgm:animLvl val="lvl"/>
          <dgm:resizeHandles val="exact"/>
        </dgm:presLayoutVars>
      </dgm:prSet>
      <dgm:spPr/>
      <dgm:t>
        <a:bodyPr/>
        <a:lstStyle/>
        <a:p>
          <a:endParaRPr lang="fr-FR"/>
        </a:p>
      </dgm:t>
    </dgm:pt>
    <dgm:pt modelId="{9C777734-ECCB-4EA0-A988-3569A1596FCA}" type="pres">
      <dgm:prSet presAssocID="{75ACBC3B-9135-448A-B5CC-3B4AAA51C9AB}" presName="composite" presStyleCnt="0"/>
      <dgm:spPr/>
    </dgm:pt>
    <dgm:pt modelId="{9C0E9C25-8552-490C-9C2E-D556D1EF4A74}" type="pres">
      <dgm:prSet presAssocID="{75ACBC3B-9135-448A-B5CC-3B4AAA51C9AB}" presName="parentText" presStyleLbl="alignNode1" presStyleIdx="0" presStyleCnt="4">
        <dgm:presLayoutVars>
          <dgm:chMax val="1"/>
          <dgm:bulletEnabled val="1"/>
        </dgm:presLayoutVars>
      </dgm:prSet>
      <dgm:spPr>
        <a:xfrm rot="5400000">
          <a:off x="-233060" y="236768"/>
          <a:ext cx="1553735" cy="1087614"/>
        </a:xfrm>
        <a:prstGeom prst="chevron">
          <a:avLst/>
        </a:prstGeom>
      </dgm:spPr>
      <dgm:t>
        <a:bodyPr/>
        <a:lstStyle/>
        <a:p>
          <a:endParaRPr lang="fr-FR"/>
        </a:p>
      </dgm:t>
    </dgm:pt>
    <dgm:pt modelId="{F74E60FD-0C94-4FA4-9F39-FE5263AB7711}" type="pres">
      <dgm:prSet presAssocID="{75ACBC3B-9135-448A-B5CC-3B4AAA51C9AB}" presName="descendantText" presStyleLbl="alignAcc1" presStyleIdx="0" presStyleCnt="4">
        <dgm:presLayoutVars>
          <dgm:bulletEnabled val="1"/>
        </dgm:presLayoutVars>
      </dgm:prSet>
      <dgm:spPr>
        <a:xfrm rot="5400000">
          <a:off x="5786973" y="-4695650"/>
          <a:ext cx="1009927" cy="10408645"/>
        </a:xfrm>
        <a:prstGeom prst="round2SameRect">
          <a:avLst/>
        </a:prstGeom>
      </dgm:spPr>
      <dgm:t>
        <a:bodyPr/>
        <a:lstStyle/>
        <a:p>
          <a:endParaRPr lang="fr-FR"/>
        </a:p>
      </dgm:t>
    </dgm:pt>
    <dgm:pt modelId="{7BD5AB02-469C-4B2D-A066-96190179B708}" type="pres">
      <dgm:prSet presAssocID="{F85DED7F-F746-4B7E-A0C5-810CD305C9DB}" presName="sp" presStyleCnt="0"/>
      <dgm:spPr/>
    </dgm:pt>
    <dgm:pt modelId="{F4ACDE15-413F-4C16-97F8-A133E95C24D0}" type="pres">
      <dgm:prSet presAssocID="{C36C7E54-7565-4486-BD1A-C9D67E1243EA}" presName="composite" presStyleCnt="0"/>
      <dgm:spPr/>
    </dgm:pt>
    <dgm:pt modelId="{92B53704-B6AF-461F-BC4E-5EB965BBB6DF}" type="pres">
      <dgm:prSet presAssocID="{C36C7E54-7565-4486-BD1A-C9D67E1243EA}" presName="parentText" presStyleLbl="alignNode1" presStyleIdx="1" presStyleCnt="4">
        <dgm:presLayoutVars>
          <dgm:chMax val="1"/>
          <dgm:bulletEnabled val="1"/>
        </dgm:presLayoutVars>
      </dgm:prSet>
      <dgm:spPr>
        <a:xfrm rot="5400000">
          <a:off x="-233060" y="1646784"/>
          <a:ext cx="1553735" cy="1087614"/>
        </a:xfrm>
        <a:prstGeom prst="chevron">
          <a:avLst/>
        </a:prstGeom>
      </dgm:spPr>
      <dgm:t>
        <a:bodyPr/>
        <a:lstStyle/>
        <a:p>
          <a:endParaRPr lang="fr-FR"/>
        </a:p>
      </dgm:t>
    </dgm:pt>
    <dgm:pt modelId="{6C468EBA-0E96-4B58-9A50-E311C52CF311}" type="pres">
      <dgm:prSet presAssocID="{C36C7E54-7565-4486-BD1A-C9D67E1243EA}" presName="descendantText" presStyleLbl="alignAcc1" presStyleIdx="1" presStyleCnt="4">
        <dgm:presLayoutVars>
          <dgm:bulletEnabled val="1"/>
        </dgm:presLayoutVars>
      </dgm:prSet>
      <dgm:spPr>
        <a:xfrm rot="5400000">
          <a:off x="5786973" y="-3285634"/>
          <a:ext cx="1009927" cy="10408645"/>
        </a:xfrm>
        <a:prstGeom prst="round2SameRect">
          <a:avLst/>
        </a:prstGeom>
      </dgm:spPr>
      <dgm:t>
        <a:bodyPr/>
        <a:lstStyle/>
        <a:p>
          <a:endParaRPr lang="fr-FR"/>
        </a:p>
      </dgm:t>
    </dgm:pt>
    <dgm:pt modelId="{A88EDA7E-371F-488E-8DC0-1971DD8F9E19}" type="pres">
      <dgm:prSet presAssocID="{56A9FA6F-2C8A-483E-83E9-D0A20BD486F1}" presName="sp" presStyleCnt="0"/>
      <dgm:spPr/>
    </dgm:pt>
    <dgm:pt modelId="{1B273583-6F27-410C-83D9-63F8107F00F8}" type="pres">
      <dgm:prSet presAssocID="{858B1477-4CBE-4F2B-907D-79C24DF15E64}" presName="composite" presStyleCnt="0"/>
      <dgm:spPr/>
    </dgm:pt>
    <dgm:pt modelId="{7EAB2C5C-7CBA-48C0-AD67-36B408576BC3}" type="pres">
      <dgm:prSet presAssocID="{858B1477-4CBE-4F2B-907D-79C24DF15E64}" presName="parentText" presStyleLbl="alignNode1" presStyleIdx="2" presStyleCnt="4">
        <dgm:presLayoutVars>
          <dgm:chMax val="1"/>
          <dgm:bulletEnabled val="1"/>
        </dgm:presLayoutVars>
      </dgm:prSet>
      <dgm:spPr>
        <a:xfrm rot="5400000">
          <a:off x="-233060" y="3056800"/>
          <a:ext cx="1553735" cy="1087614"/>
        </a:xfrm>
        <a:prstGeom prst="chevron">
          <a:avLst/>
        </a:prstGeom>
      </dgm:spPr>
      <dgm:t>
        <a:bodyPr/>
        <a:lstStyle/>
        <a:p>
          <a:endParaRPr lang="fr-FR"/>
        </a:p>
      </dgm:t>
    </dgm:pt>
    <dgm:pt modelId="{99CBB49F-5B0D-436E-8A01-284B5FD234DE}" type="pres">
      <dgm:prSet presAssocID="{858B1477-4CBE-4F2B-907D-79C24DF15E64}" presName="descendantText" presStyleLbl="alignAcc1" presStyleIdx="2" presStyleCnt="4">
        <dgm:presLayoutVars>
          <dgm:bulletEnabled val="1"/>
        </dgm:presLayoutVars>
      </dgm:prSet>
      <dgm:spPr>
        <a:xfrm rot="5400000">
          <a:off x="5786973" y="-1875618"/>
          <a:ext cx="1009927" cy="10408645"/>
        </a:xfrm>
        <a:prstGeom prst="round2SameRect">
          <a:avLst/>
        </a:prstGeom>
      </dgm:spPr>
      <dgm:t>
        <a:bodyPr/>
        <a:lstStyle/>
        <a:p>
          <a:endParaRPr lang="fr-FR"/>
        </a:p>
      </dgm:t>
    </dgm:pt>
    <dgm:pt modelId="{B69E1C9C-67DB-4375-93F6-4C623ECAFFF8}" type="pres">
      <dgm:prSet presAssocID="{3D563859-3E6A-4995-BFF4-9CB049420DFC}" presName="sp" presStyleCnt="0"/>
      <dgm:spPr/>
    </dgm:pt>
    <dgm:pt modelId="{79E0968E-0E25-41E2-9CF6-EAD0746AC96F}" type="pres">
      <dgm:prSet presAssocID="{C17E0387-3F07-4C1C-91B6-B8BD6940FA2C}" presName="composite" presStyleCnt="0"/>
      <dgm:spPr/>
    </dgm:pt>
    <dgm:pt modelId="{66E5AEA5-440B-4482-8F0C-B56FB9B7AA75}" type="pres">
      <dgm:prSet presAssocID="{C17E0387-3F07-4C1C-91B6-B8BD6940FA2C}" presName="parentText" presStyleLbl="alignNode1" presStyleIdx="3" presStyleCnt="4" custLinFactNeighborY="0">
        <dgm:presLayoutVars>
          <dgm:chMax val="1"/>
          <dgm:bulletEnabled val="1"/>
        </dgm:presLayoutVars>
      </dgm:prSet>
      <dgm:spPr>
        <a:xfrm rot="5400000">
          <a:off x="-233060" y="4466817"/>
          <a:ext cx="1553735" cy="1087614"/>
        </a:xfrm>
        <a:prstGeom prst="chevron">
          <a:avLst/>
        </a:prstGeom>
      </dgm:spPr>
      <dgm:t>
        <a:bodyPr/>
        <a:lstStyle/>
        <a:p>
          <a:endParaRPr lang="fr-FR"/>
        </a:p>
      </dgm:t>
    </dgm:pt>
    <dgm:pt modelId="{62F8CCFF-87D4-41E9-A589-1AF39D8BDA1B}" type="pres">
      <dgm:prSet presAssocID="{C17E0387-3F07-4C1C-91B6-B8BD6940FA2C}" presName="descendantText" presStyleLbl="alignAcc1" presStyleIdx="3" presStyleCnt="4" custLinFactNeighborY="0">
        <dgm:presLayoutVars>
          <dgm:bulletEnabled val="1"/>
        </dgm:presLayoutVars>
      </dgm:prSet>
      <dgm:spPr>
        <a:xfrm rot="5400000">
          <a:off x="5786973" y="-465602"/>
          <a:ext cx="1009927" cy="10408645"/>
        </a:xfrm>
        <a:prstGeom prst="round2SameRect">
          <a:avLst/>
        </a:prstGeom>
      </dgm:spPr>
      <dgm:t>
        <a:bodyPr/>
        <a:lstStyle/>
        <a:p>
          <a:endParaRPr lang="fr-FR"/>
        </a:p>
      </dgm:t>
    </dgm:pt>
  </dgm:ptLst>
  <dgm:cxnLst>
    <dgm:cxn modelId="{35BE6ADF-EA8C-4E9C-8E9B-CA1214484897}" type="presOf" srcId="{C17E0387-3F07-4C1C-91B6-B8BD6940FA2C}" destId="{66E5AEA5-440B-4482-8F0C-B56FB9B7AA75}" srcOrd="0" destOrd="0" presId="urn:microsoft.com/office/officeart/2005/8/layout/chevron2"/>
    <dgm:cxn modelId="{7BCE0FC4-253C-4104-9833-37589FF696C6}" srcId="{783C5098-01BB-4D3B-AA5C-2C93FBE316A5}" destId="{C17E0387-3F07-4C1C-91B6-B8BD6940FA2C}" srcOrd="3" destOrd="0" parTransId="{62F97C8A-8FB8-4464-BF3B-C3E4AE36832F}" sibTransId="{20003CAF-A7D6-4E2D-B88F-26ADC2A12148}"/>
    <dgm:cxn modelId="{02F3B5BB-F237-4EF7-9C4E-55F3C8D563BB}" srcId="{C36C7E54-7565-4486-BD1A-C9D67E1243EA}" destId="{CCC8579F-F1D5-405E-84AE-1974CBBFC8C8}" srcOrd="0" destOrd="0" parTransId="{73B3014A-E89B-4CE9-B737-1B8680412813}" sibTransId="{F07FAD8D-4D66-45A5-B3C2-67AB9F077D8E}"/>
    <dgm:cxn modelId="{7881B95E-15CB-4064-BD66-CD09056A3526}" type="presOf" srcId="{A6FB970A-FC7D-448E-8B30-30CA9C3A16E1}" destId="{F74E60FD-0C94-4FA4-9F39-FE5263AB7711}" srcOrd="0" destOrd="0" presId="urn:microsoft.com/office/officeart/2005/8/layout/chevron2"/>
    <dgm:cxn modelId="{DA6ADA30-3758-4C6C-A418-64A7F267EE88}" type="presOf" srcId="{C36C7E54-7565-4486-BD1A-C9D67E1243EA}" destId="{92B53704-B6AF-461F-BC4E-5EB965BBB6DF}" srcOrd="0" destOrd="0" presId="urn:microsoft.com/office/officeart/2005/8/layout/chevron2"/>
    <dgm:cxn modelId="{87594189-6868-4654-817E-4E3B7CDDE456}" srcId="{75ACBC3B-9135-448A-B5CC-3B4AAA51C9AB}" destId="{A6FB970A-FC7D-448E-8B30-30CA9C3A16E1}" srcOrd="0" destOrd="0" parTransId="{26FCB364-0DC5-4026-A9FF-30A197FDD73E}" sibTransId="{0F71E66C-7F21-4884-9DAB-F8FFB044EA8F}"/>
    <dgm:cxn modelId="{B661E0C7-05F2-45B6-BF51-8A45D45FD314}" type="presOf" srcId="{CCC8579F-F1D5-405E-84AE-1974CBBFC8C8}" destId="{6C468EBA-0E96-4B58-9A50-E311C52CF311}" srcOrd="0" destOrd="0" presId="urn:microsoft.com/office/officeart/2005/8/layout/chevron2"/>
    <dgm:cxn modelId="{1CDEDB32-9EFA-40E2-8C3B-6D7E3DA3057D}" srcId="{783C5098-01BB-4D3B-AA5C-2C93FBE316A5}" destId="{75ACBC3B-9135-448A-B5CC-3B4AAA51C9AB}" srcOrd="0" destOrd="0" parTransId="{ADCA3268-5816-482F-A7E6-CAAFB5BE3A64}" sibTransId="{F85DED7F-F746-4B7E-A0C5-810CD305C9DB}"/>
    <dgm:cxn modelId="{DFB56BB0-E45F-4D9F-9C8D-C471C45615C2}" srcId="{858B1477-4CBE-4F2B-907D-79C24DF15E64}" destId="{CA0766CD-7346-4B00-BC6F-DAD3E796E516}" srcOrd="0" destOrd="0" parTransId="{F64F8243-740B-4EC1-9BEC-F05432491EE2}" sibTransId="{5E61735E-F288-4A78-A181-1A1AB208338B}"/>
    <dgm:cxn modelId="{24FA379B-2705-4D41-803B-600630A02E94}" type="presOf" srcId="{75ACBC3B-9135-448A-B5CC-3B4AAA51C9AB}" destId="{9C0E9C25-8552-490C-9C2E-D556D1EF4A74}" srcOrd="0" destOrd="0" presId="urn:microsoft.com/office/officeart/2005/8/layout/chevron2"/>
    <dgm:cxn modelId="{1B91978A-656F-4C3F-A1E0-A167235DE4F3}" srcId="{C17E0387-3F07-4C1C-91B6-B8BD6940FA2C}" destId="{DE910A88-016A-4CBD-97EE-0D98D96AA71E}" srcOrd="0" destOrd="0" parTransId="{2C3844D7-0914-4DAA-B3A6-D628374ABB17}" sibTransId="{0DBA534F-3168-4CD8-AB06-5676F97F08ED}"/>
    <dgm:cxn modelId="{5B3AEE8D-E890-4653-B565-68CE81E082FA}" type="presOf" srcId="{CA0766CD-7346-4B00-BC6F-DAD3E796E516}" destId="{99CBB49F-5B0D-436E-8A01-284B5FD234DE}" srcOrd="0" destOrd="0" presId="urn:microsoft.com/office/officeart/2005/8/layout/chevron2"/>
    <dgm:cxn modelId="{DC720C6F-1E27-4D14-87ED-6954226AE6A4}" type="presOf" srcId="{858B1477-4CBE-4F2B-907D-79C24DF15E64}" destId="{7EAB2C5C-7CBA-48C0-AD67-36B408576BC3}" srcOrd="0" destOrd="0" presId="urn:microsoft.com/office/officeart/2005/8/layout/chevron2"/>
    <dgm:cxn modelId="{B3EDB668-3CDC-4879-8726-FA6251F791BE}" srcId="{783C5098-01BB-4D3B-AA5C-2C93FBE316A5}" destId="{C36C7E54-7565-4486-BD1A-C9D67E1243EA}" srcOrd="1" destOrd="0" parTransId="{E2FFE960-7180-4607-868B-A2EB5D184E6E}" sibTransId="{56A9FA6F-2C8A-483E-83E9-D0A20BD486F1}"/>
    <dgm:cxn modelId="{804B6332-A6F1-40CC-93CB-CCC378DF4E74}" srcId="{783C5098-01BB-4D3B-AA5C-2C93FBE316A5}" destId="{858B1477-4CBE-4F2B-907D-79C24DF15E64}" srcOrd="2" destOrd="0" parTransId="{7A795755-C86E-4BC5-A960-34EF5104DAED}" sibTransId="{3D563859-3E6A-4995-BFF4-9CB049420DFC}"/>
    <dgm:cxn modelId="{EC7D4641-84E4-4AB5-95D1-A2EC089E3A8C}" type="presOf" srcId="{783C5098-01BB-4D3B-AA5C-2C93FBE316A5}" destId="{D048373B-7BB9-4A37-A94E-41CB7E3F28BA}" srcOrd="0" destOrd="0" presId="urn:microsoft.com/office/officeart/2005/8/layout/chevron2"/>
    <dgm:cxn modelId="{880BFCD6-FAA6-458E-BE21-36D579F83007}" type="presOf" srcId="{DE910A88-016A-4CBD-97EE-0D98D96AA71E}" destId="{62F8CCFF-87D4-41E9-A589-1AF39D8BDA1B}" srcOrd="0" destOrd="0" presId="urn:microsoft.com/office/officeart/2005/8/layout/chevron2"/>
    <dgm:cxn modelId="{31D6952F-F67D-4848-BBDD-0784E252008C}" type="presParOf" srcId="{D048373B-7BB9-4A37-A94E-41CB7E3F28BA}" destId="{9C777734-ECCB-4EA0-A988-3569A1596FCA}" srcOrd="0" destOrd="0" presId="urn:microsoft.com/office/officeart/2005/8/layout/chevron2"/>
    <dgm:cxn modelId="{56D8A3FF-546B-4244-86FD-63633CD10696}" type="presParOf" srcId="{9C777734-ECCB-4EA0-A988-3569A1596FCA}" destId="{9C0E9C25-8552-490C-9C2E-D556D1EF4A74}" srcOrd="0" destOrd="0" presId="urn:microsoft.com/office/officeart/2005/8/layout/chevron2"/>
    <dgm:cxn modelId="{AACBAEA0-58FF-4E9E-A134-C04C19F33240}" type="presParOf" srcId="{9C777734-ECCB-4EA0-A988-3569A1596FCA}" destId="{F74E60FD-0C94-4FA4-9F39-FE5263AB7711}" srcOrd="1" destOrd="0" presId="urn:microsoft.com/office/officeart/2005/8/layout/chevron2"/>
    <dgm:cxn modelId="{295DD2A4-5A85-4DF2-9FED-DF48D4787BC8}" type="presParOf" srcId="{D048373B-7BB9-4A37-A94E-41CB7E3F28BA}" destId="{7BD5AB02-469C-4B2D-A066-96190179B708}" srcOrd="1" destOrd="0" presId="urn:microsoft.com/office/officeart/2005/8/layout/chevron2"/>
    <dgm:cxn modelId="{3D7F26F0-6F61-4549-81C2-4255004E0AAA}" type="presParOf" srcId="{D048373B-7BB9-4A37-A94E-41CB7E3F28BA}" destId="{F4ACDE15-413F-4C16-97F8-A133E95C24D0}" srcOrd="2" destOrd="0" presId="urn:microsoft.com/office/officeart/2005/8/layout/chevron2"/>
    <dgm:cxn modelId="{ABE7FBEC-4FB9-407B-901A-E98F95A4548B}" type="presParOf" srcId="{F4ACDE15-413F-4C16-97F8-A133E95C24D0}" destId="{92B53704-B6AF-461F-BC4E-5EB965BBB6DF}" srcOrd="0" destOrd="0" presId="urn:microsoft.com/office/officeart/2005/8/layout/chevron2"/>
    <dgm:cxn modelId="{FDCDF4C4-C0E7-4C6C-9284-4377F1D96A14}" type="presParOf" srcId="{F4ACDE15-413F-4C16-97F8-A133E95C24D0}" destId="{6C468EBA-0E96-4B58-9A50-E311C52CF311}" srcOrd="1" destOrd="0" presId="urn:microsoft.com/office/officeart/2005/8/layout/chevron2"/>
    <dgm:cxn modelId="{939E8383-AB28-4BE7-9811-60332C861EFA}" type="presParOf" srcId="{D048373B-7BB9-4A37-A94E-41CB7E3F28BA}" destId="{A88EDA7E-371F-488E-8DC0-1971DD8F9E19}" srcOrd="3" destOrd="0" presId="urn:microsoft.com/office/officeart/2005/8/layout/chevron2"/>
    <dgm:cxn modelId="{EA21B2D6-736A-49C8-8694-ED5B5DA58CD2}" type="presParOf" srcId="{D048373B-7BB9-4A37-A94E-41CB7E3F28BA}" destId="{1B273583-6F27-410C-83D9-63F8107F00F8}" srcOrd="4" destOrd="0" presId="urn:microsoft.com/office/officeart/2005/8/layout/chevron2"/>
    <dgm:cxn modelId="{96F11BBA-53D6-4CB5-ABE4-D0FCE56826AB}" type="presParOf" srcId="{1B273583-6F27-410C-83D9-63F8107F00F8}" destId="{7EAB2C5C-7CBA-48C0-AD67-36B408576BC3}" srcOrd="0" destOrd="0" presId="urn:microsoft.com/office/officeart/2005/8/layout/chevron2"/>
    <dgm:cxn modelId="{694EE58F-8D76-4DB0-A479-6BFDFF1243D3}" type="presParOf" srcId="{1B273583-6F27-410C-83D9-63F8107F00F8}" destId="{99CBB49F-5B0D-436E-8A01-284B5FD234DE}" srcOrd="1" destOrd="0" presId="urn:microsoft.com/office/officeart/2005/8/layout/chevron2"/>
    <dgm:cxn modelId="{849D1166-B46B-461E-861F-F2477F621593}" type="presParOf" srcId="{D048373B-7BB9-4A37-A94E-41CB7E3F28BA}" destId="{B69E1C9C-67DB-4375-93F6-4C623ECAFFF8}" srcOrd="5" destOrd="0" presId="urn:microsoft.com/office/officeart/2005/8/layout/chevron2"/>
    <dgm:cxn modelId="{1757D369-7ADB-4655-A98D-F80E093D6446}" type="presParOf" srcId="{D048373B-7BB9-4A37-A94E-41CB7E3F28BA}" destId="{79E0968E-0E25-41E2-9CF6-EAD0746AC96F}" srcOrd="6" destOrd="0" presId="urn:microsoft.com/office/officeart/2005/8/layout/chevron2"/>
    <dgm:cxn modelId="{B261A23E-19D7-4BFA-944B-9918EBB53A81}" type="presParOf" srcId="{79E0968E-0E25-41E2-9CF6-EAD0746AC96F}" destId="{66E5AEA5-440B-4482-8F0C-B56FB9B7AA75}" srcOrd="0" destOrd="0" presId="urn:microsoft.com/office/officeart/2005/8/layout/chevron2"/>
    <dgm:cxn modelId="{4CC6CE84-A424-4596-B2E4-985BC6A49BC1}" type="presParOf" srcId="{79E0968E-0E25-41E2-9CF6-EAD0746AC96F}" destId="{62F8CCFF-87D4-41E9-A589-1AF39D8BDA1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E9C25-8552-490C-9C2E-D556D1EF4A74}">
      <dsp:nvSpPr>
        <dsp:cNvPr id="0" name=""/>
        <dsp:cNvSpPr/>
      </dsp:nvSpPr>
      <dsp:spPr>
        <a:xfrm rot="5400000">
          <a:off x="-233060" y="236768"/>
          <a:ext cx="1553735" cy="1087614"/>
        </a:xfrm>
        <a:prstGeom prst="chevron">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r-FR" sz="3200" kern="1200" dirty="0"/>
        </a:p>
      </dsp:txBody>
      <dsp:txXfrm rot="-5400000">
        <a:off x="1" y="547514"/>
        <a:ext cx="1087614" cy="466121"/>
      </dsp:txXfrm>
    </dsp:sp>
    <dsp:sp modelId="{F74E60FD-0C94-4FA4-9F39-FE5263AB7711}">
      <dsp:nvSpPr>
        <dsp:cNvPr id="0" name=""/>
        <dsp:cNvSpPr/>
      </dsp:nvSpPr>
      <dsp:spPr>
        <a:xfrm rot="5400000">
          <a:off x="5786973" y="-4695650"/>
          <a:ext cx="1009927" cy="10408645"/>
        </a:xfrm>
        <a:prstGeom prst="round2SameRect">
          <a:avLst/>
        </a:prstGeom>
        <a:solidFill>
          <a:srgbClr val="0000CC">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schemeClr val="bg1"/>
              </a:solidFill>
              <a:latin typeface="Arial Narrow" panose="020B0606020202030204" pitchFamily="34" charset="0"/>
            </a:rPr>
            <a:t>Objectifs et aperçu méthodologique</a:t>
          </a:r>
        </a:p>
      </dsp:txBody>
      <dsp:txXfrm rot="-5400000">
        <a:off x="1087615" y="53009"/>
        <a:ext cx="10359344" cy="911325"/>
      </dsp:txXfrm>
    </dsp:sp>
    <dsp:sp modelId="{92B53704-B6AF-461F-BC4E-5EB965BBB6DF}">
      <dsp:nvSpPr>
        <dsp:cNvPr id="0" name=""/>
        <dsp:cNvSpPr/>
      </dsp:nvSpPr>
      <dsp:spPr>
        <a:xfrm rot="5400000">
          <a:off x="-233060" y="1646784"/>
          <a:ext cx="1553735" cy="1087614"/>
        </a:xfrm>
        <a:prstGeom prst="chevron">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r-FR" sz="3200" kern="1200"/>
        </a:p>
      </dsp:txBody>
      <dsp:txXfrm rot="-5400000">
        <a:off x="1" y="1957530"/>
        <a:ext cx="1087614" cy="466121"/>
      </dsp:txXfrm>
    </dsp:sp>
    <dsp:sp modelId="{6C468EBA-0E96-4B58-9A50-E311C52CF311}">
      <dsp:nvSpPr>
        <dsp:cNvPr id="0" name=""/>
        <dsp:cNvSpPr/>
      </dsp:nvSpPr>
      <dsp:spPr>
        <a:xfrm rot="5400000">
          <a:off x="5786973" y="-3285634"/>
          <a:ext cx="1009927" cy="10408645"/>
        </a:xfrm>
        <a:prstGeom prst="round2SameRect">
          <a:avLst/>
        </a:prstGeom>
        <a:solidFill>
          <a:srgbClr val="0000CC">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Perception de la situation du pays et analyse de l’intérêt et du sens du vote</a:t>
          </a:r>
        </a:p>
      </dsp:txBody>
      <dsp:txXfrm rot="-5400000">
        <a:off x="1087615" y="1463025"/>
        <a:ext cx="10359344" cy="911325"/>
      </dsp:txXfrm>
    </dsp:sp>
    <dsp:sp modelId="{7EAB2C5C-7CBA-48C0-AD67-36B408576BC3}">
      <dsp:nvSpPr>
        <dsp:cNvPr id="0" name=""/>
        <dsp:cNvSpPr/>
      </dsp:nvSpPr>
      <dsp:spPr>
        <a:xfrm rot="5400000">
          <a:off x="-233060" y="3056800"/>
          <a:ext cx="1553735" cy="1087614"/>
        </a:xfrm>
        <a:prstGeom prst="chevron">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r-FR" sz="3200" kern="1200" dirty="0"/>
        </a:p>
      </dsp:txBody>
      <dsp:txXfrm rot="-5400000">
        <a:off x="1" y="3367546"/>
        <a:ext cx="1087614" cy="466121"/>
      </dsp:txXfrm>
    </dsp:sp>
    <dsp:sp modelId="{99CBB49F-5B0D-436E-8A01-284B5FD234DE}">
      <dsp:nvSpPr>
        <dsp:cNvPr id="0" name=""/>
        <dsp:cNvSpPr/>
      </dsp:nvSpPr>
      <dsp:spPr>
        <a:xfrm rot="5400000">
          <a:off x="5786973" y="-1875618"/>
          <a:ext cx="1009927" cy="10408645"/>
        </a:xfrm>
        <a:prstGeom prst="round2SameRect">
          <a:avLst/>
        </a:prstGeom>
        <a:solidFill>
          <a:srgbClr val="0000CC">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Les priorités du prochain quinquennat</a:t>
          </a:r>
        </a:p>
      </dsp:txBody>
      <dsp:txXfrm rot="-5400000">
        <a:off x="1087615" y="2873041"/>
        <a:ext cx="10359344" cy="911325"/>
      </dsp:txXfrm>
    </dsp:sp>
    <dsp:sp modelId="{66E5AEA5-440B-4482-8F0C-B56FB9B7AA75}">
      <dsp:nvSpPr>
        <dsp:cNvPr id="0" name=""/>
        <dsp:cNvSpPr/>
      </dsp:nvSpPr>
      <dsp:spPr>
        <a:xfrm rot="5400000">
          <a:off x="-233060" y="4466817"/>
          <a:ext cx="1553735" cy="1087614"/>
        </a:xfrm>
        <a:prstGeom prst="chevron">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r-FR" sz="3200" kern="1200" dirty="0"/>
        </a:p>
      </dsp:txBody>
      <dsp:txXfrm rot="-5400000">
        <a:off x="1" y="4777563"/>
        <a:ext cx="1087614" cy="466121"/>
      </dsp:txXfrm>
    </dsp:sp>
    <dsp:sp modelId="{62F8CCFF-87D4-41E9-A589-1AF39D8BDA1B}">
      <dsp:nvSpPr>
        <dsp:cNvPr id="0" name=""/>
        <dsp:cNvSpPr/>
      </dsp:nvSpPr>
      <dsp:spPr>
        <a:xfrm rot="5400000">
          <a:off x="5786973" y="-465602"/>
          <a:ext cx="1009927" cy="10408645"/>
        </a:xfrm>
        <a:prstGeom prst="round2SameRect">
          <a:avLst/>
        </a:prstGeom>
        <a:solidFill>
          <a:srgbClr val="0000CC">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La prospective Burkina à l’horizon 2025</a:t>
          </a:r>
        </a:p>
      </dsp:txBody>
      <dsp:txXfrm rot="-5400000">
        <a:off x="1087615" y="4283057"/>
        <a:ext cx="10359344" cy="911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E9C25-8552-490C-9C2E-D556D1EF4A74}">
      <dsp:nvSpPr>
        <dsp:cNvPr id="0" name=""/>
        <dsp:cNvSpPr/>
      </dsp:nvSpPr>
      <dsp:spPr>
        <a:xfrm rot="5400000">
          <a:off x="-233060" y="236768"/>
          <a:ext cx="1553735" cy="1087614"/>
        </a:xfrm>
        <a:prstGeom prst="chevron">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r-FR" sz="3200" kern="1200" dirty="0"/>
        </a:p>
      </dsp:txBody>
      <dsp:txXfrm rot="-5400000">
        <a:off x="1" y="547514"/>
        <a:ext cx="1087614" cy="466121"/>
      </dsp:txXfrm>
    </dsp:sp>
    <dsp:sp modelId="{F74E60FD-0C94-4FA4-9F39-FE5263AB7711}">
      <dsp:nvSpPr>
        <dsp:cNvPr id="0" name=""/>
        <dsp:cNvSpPr/>
      </dsp:nvSpPr>
      <dsp:spPr>
        <a:xfrm rot="5400000">
          <a:off x="5786973" y="-4695650"/>
          <a:ext cx="1009927" cy="10408645"/>
        </a:xfrm>
        <a:prstGeom prst="round2SameRect">
          <a:avLst/>
        </a:prstGeom>
        <a:solidFill>
          <a:srgbClr val="0000CC">
            <a:alpha val="90000"/>
          </a:srgb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schemeClr val="bg1"/>
              </a:solidFill>
              <a:latin typeface="Arial Narrow" panose="020B0606020202030204" pitchFamily="34" charset="0"/>
            </a:rPr>
            <a:t>Objectifs et aperçu méthodologique</a:t>
          </a:r>
        </a:p>
      </dsp:txBody>
      <dsp:txXfrm rot="-5400000">
        <a:off x="1087615" y="53009"/>
        <a:ext cx="10359344" cy="911325"/>
      </dsp:txXfrm>
    </dsp:sp>
    <dsp:sp modelId="{92B53704-B6AF-461F-BC4E-5EB965BBB6DF}">
      <dsp:nvSpPr>
        <dsp:cNvPr id="0" name=""/>
        <dsp:cNvSpPr/>
      </dsp:nvSpPr>
      <dsp:spPr>
        <a:xfrm rot="5400000">
          <a:off x="-233060" y="1646784"/>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1957530"/>
        <a:ext cx="1087614" cy="466121"/>
      </dsp:txXfrm>
    </dsp:sp>
    <dsp:sp modelId="{6C468EBA-0E96-4B58-9A50-E311C52CF311}">
      <dsp:nvSpPr>
        <dsp:cNvPr id="0" name=""/>
        <dsp:cNvSpPr/>
      </dsp:nvSpPr>
      <dsp:spPr>
        <a:xfrm rot="5400000">
          <a:off x="5786973" y="-3285634"/>
          <a:ext cx="1009927" cy="10408645"/>
        </a:xfrm>
        <a:prstGeom prst="round2SameRect">
          <a:avLst/>
        </a:prstGeom>
        <a:solidFill>
          <a:schemeClr val="accent1">
            <a:lumMod val="40000"/>
            <a:lumOff val="60000"/>
            <a:alpha val="90000"/>
          </a:scheme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Perception de la situation du pays et analyse de l’intérêt et du sens du vote</a:t>
          </a:r>
        </a:p>
      </dsp:txBody>
      <dsp:txXfrm rot="-5400000">
        <a:off x="1087615" y="1463025"/>
        <a:ext cx="10359344" cy="911325"/>
      </dsp:txXfrm>
    </dsp:sp>
    <dsp:sp modelId="{7EAB2C5C-7CBA-48C0-AD67-36B408576BC3}">
      <dsp:nvSpPr>
        <dsp:cNvPr id="0" name=""/>
        <dsp:cNvSpPr/>
      </dsp:nvSpPr>
      <dsp:spPr>
        <a:xfrm rot="5400000">
          <a:off x="-233060" y="3056800"/>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3367546"/>
        <a:ext cx="1087614" cy="466121"/>
      </dsp:txXfrm>
    </dsp:sp>
    <dsp:sp modelId="{99CBB49F-5B0D-436E-8A01-284B5FD234DE}">
      <dsp:nvSpPr>
        <dsp:cNvPr id="0" name=""/>
        <dsp:cNvSpPr/>
      </dsp:nvSpPr>
      <dsp:spPr>
        <a:xfrm rot="5400000">
          <a:off x="5786973" y="-1875618"/>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Les priorités du prochain quinquennat</a:t>
          </a:r>
        </a:p>
      </dsp:txBody>
      <dsp:txXfrm rot="-5400000">
        <a:off x="1087615" y="2873041"/>
        <a:ext cx="10359344" cy="911325"/>
      </dsp:txXfrm>
    </dsp:sp>
    <dsp:sp modelId="{66E5AEA5-440B-4482-8F0C-B56FB9B7AA75}">
      <dsp:nvSpPr>
        <dsp:cNvPr id="0" name=""/>
        <dsp:cNvSpPr/>
      </dsp:nvSpPr>
      <dsp:spPr>
        <a:xfrm rot="5400000">
          <a:off x="-233060" y="4466817"/>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4777563"/>
        <a:ext cx="1087614" cy="466121"/>
      </dsp:txXfrm>
    </dsp:sp>
    <dsp:sp modelId="{62F8CCFF-87D4-41E9-A589-1AF39D8BDA1B}">
      <dsp:nvSpPr>
        <dsp:cNvPr id="0" name=""/>
        <dsp:cNvSpPr/>
      </dsp:nvSpPr>
      <dsp:spPr>
        <a:xfrm rot="5400000">
          <a:off x="5786973" y="-465602"/>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La prospective Burkina à l’horizon 2025</a:t>
          </a:r>
        </a:p>
      </dsp:txBody>
      <dsp:txXfrm rot="-5400000">
        <a:off x="1087615" y="4283057"/>
        <a:ext cx="10359344" cy="911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E9C25-8552-490C-9C2E-D556D1EF4A74}">
      <dsp:nvSpPr>
        <dsp:cNvPr id="0" name=""/>
        <dsp:cNvSpPr/>
      </dsp:nvSpPr>
      <dsp:spPr>
        <a:xfrm rot="5400000">
          <a:off x="-233060" y="236768"/>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547514"/>
        <a:ext cx="1087614" cy="466121"/>
      </dsp:txXfrm>
    </dsp:sp>
    <dsp:sp modelId="{F74E60FD-0C94-4FA4-9F39-FE5263AB7711}">
      <dsp:nvSpPr>
        <dsp:cNvPr id="0" name=""/>
        <dsp:cNvSpPr/>
      </dsp:nvSpPr>
      <dsp:spPr>
        <a:xfrm rot="5400000">
          <a:off x="5786973" y="-4695650"/>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Objectifs</a:t>
          </a:r>
          <a:r>
            <a:rPr lang="fr-FR" sz="3200" b="1" kern="1200" dirty="0">
              <a:solidFill>
                <a:schemeClr val="bg1"/>
              </a:solidFill>
              <a:latin typeface="Arial Narrow" panose="020B0606020202030204" pitchFamily="34" charset="0"/>
            </a:rPr>
            <a:t> et aperçu méthodologique</a:t>
          </a:r>
        </a:p>
      </dsp:txBody>
      <dsp:txXfrm rot="-5400000">
        <a:off x="1087615" y="53009"/>
        <a:ext cx="10359344" cy="911325"/>
      </dsp:txXfrm>
    </dsp:sp>
    <dsp:sp modelId="{92B53704-B6AF-461F-BC4E-5EB965BBB6DF}">
      <dsp:nvSpPr>
        <dsp:cNvPr id="0" name=""/>
        <dsp:cNvSpPr/>
      </dsp:nvSpPr>
      <dsp:spPr>
        <a:xfrm rot="5400000">
          <a:off x="-233060" y="1646784"/>
          <a:ext cx="1553735" cy="1087614"/>
        </a:xfrm>
        <a:prstGeom prst="chevron">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r-FR" sz="3200" kern="1200" dirty="0">
            <a:solidFill>
              <a:prstClr val="white"/>
            </a:solidFill>
            <a:latin typeface="Calibri" panose="020F0502020204030204"/>
            <a:ea typeface="+mn-ea"/>
            <a:cs typeface="+mn-cs"/>
          </a:endParaRPr>
        </a:p>
      </dsp:txBody>
      <dsp:txXfrm rot="-5400000">
        <a:off x="1" y="1957530"/>
        <a:ext cx="1087614" cy="466121"/>
      </dsp:txXfrm>
    </dsp:sp>
    <dsp:sp modelId="{6C468EBA-0E96-4B58-9A50-E311C52CF311}">
      <dsp:nvSpPr>
        <dsp:cNvPr id="0" name=""/>
        <dsp:cNvSpPr/>
      </dsp:nvSpPr>
      <dsp:spPr>
        <a:xfrm rot="5400000">
          <a:off x="5786973" y="-3285634"/>
          <a:ext cx="1009927" cy="10408645"/>
        </a:xfrm>
        <a:prstGeom prst="round2SameRect">
          <a:avLst/>
        </a:prstGeom>
        <a:solidFill>
          <a:srgbClr val="0000CC">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Perception de la situation du pays et analyse de l’intérêt et du sens du vote</a:t>
          </a:r>
        </a:p>
      </dsp:txBody>
      <dsp:txXfrm rot="-5400000">
        <a:off x="1087615" y="1463025"/>
        <a:ext cx="10359344" cy="911325"/>
      </dsp:txXfrm>
    </dsp:sp>
    <dsp:sp modelId="{7EAB2C5C-7CBA-48C0-AD67-36B408576BC3}">
      <dsp:nvSpPr>
        <dsp:cNvPr id="0" name=""/>
        <dsp:cNvSpPr/>
      </dsp:nvSpPr>
      <dsp:spPr>
        <a:xfrm rot="5400000">
          <a:off x="-233060" y="3056800"/>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3367546"/>
        <a:ext cx="1087614" cy="466121"/>
      </dsp:txXfrm>
    </dsp:sp>
    <dsp:sp modelId="{99CBB49F-5B0D-436E-8A01-284B5FD234DE}">
      <dsp:nvSpPr>
        <dsp:cNvPr id="0" name=""/>
        <dsp:cNvSpPr/>
      </dsp:nvSpPr>
      <dsp:spPr>
        <a:xfrm rot="5400000">
          <a:off x="5786973" y="-1875618"/>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Les priorités du prochain quinquennat</a:t>
          </a:r>
        </a:p>
      </dsp:txBody>
      <dsp:txXfrm rot="-5400000">
        <a:off x="1087615" y="2873041"/>
        <a:ext cx="10359344" cy="911325"/>
      </dsp:txXfrm>
    </dsp:sp>
    <dsp:sp modelId="{66E5AEA5-440B-4482-8F0C-B56FB9B7AA75}">
      <dsp:nvSpPr>
        <dsp:cNvPr id="0" name=""/>
        <dsp:cNvSpPr/>
      </dsp:nvSpPr>
      <dsp:spPr>
        <a:xfrm rot="5400000">
          <a:off x="-233060" y="4466817"/>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4777563"/>
        <a:ext cx="1087614" cy="466121"/>
      </dsp:txXfrm>
    </dsp:sp>
    <dsp:sp modelId="{62F8CCFF-87D4-41E9-A589-1AF39D8BDA1B}">
      <dsp:nvSpPr>
        <dsp:cNvPr id="0" name=""/>
        <dsp:cNvSpPr/>
      </dsp:nvSpPr>
      <dsp:spPr>
        <a:xfrm rot="5400000">
          <a:off x="5786973" y="-465602"/>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La prospective Burkina à l’horizon 2025</a:t>
          </a:r>
        </a:p>
      </dsp:txBody>
      <dsp:txXfrm rot="-5400000">
        <a:off x="1087615" y="4283057"/>
        <a:ext cx="10359344" cy="911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E9C25-8552-490C-9C2E-D556D1EF4A74}">
      <dsp:nvSpPr>
        <dsp:cNvPr id="0" name=""/>
        <dsp:cNvSpPr/>
      </dsp:nvSpPr>
      <dsp:spPr>
        <a:xfrm rot="5400000">
          <a:off x="-233060" y="236768"/>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547514"/>
        <a:ext cx="1087614" cy="466121"/>
      </dsp:txXfrm>
    </dsp:sp>
    <dsp:sp modelId="{F74E60FD-0C94-4FA4-9F39-FE5263AB7711}">
      <dsp:nvSpPr>
        <dsp:cNvPr id="0" name=""/>
        <dsp:cNvSpPr/>
      </dsp:nvSpPr>
      <dsp:spPr>
        <a:xfrm rot="5400000">
          <a:off x="5786973" y="-4695650"/>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Objectifs</a:t>
          </a:r>
          <a:r>
            <a:rPr lang="fr-FR" sz="3200" b="1" kern="1200" dirty="0">
              <a:solidFill>
                <a:schemeClr val="bg1"/>
              </a:solidFill>
              <a:latin typeface="Arial Narrow" panose="020B0606020202030204" pitchFamily="34" charset="0"/>
            </a:rPr>
            <a:t> et aperçu méthodologique</a:t>
          </a:r>
        </a:p>
      </dsp:txBody>
      <dsp:txXfrm rot="-5400000">
        <a:off x="1087615" y="53009"/>
        <a:ext cx="10359344" cy="911325"/>
      </dsp:txXfrm>
    </dsp:sp>
    <dsp:sp modelId="{92B53704-B6AF-461F-BC4E-5EB965BBB6DF}">
      <dsp:nvSpPr>
        <dsp:cNvPr id="0" name=""/>
        <dsp:cNvSpPr/>
      </dsp:nvSpPr>
      <dsp:spPr>
        <a:xfrm rot="5400000">
          <a:off x="-233060" y="1646784"/>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1957530"/>
        <a:ext cx="1087614" cy="466121"/>
      </dsp:txXfrm>
    </dsp:sp>
    <dsp:sp modelId="{6C468EBA-0E96-4B58-9A50-E311C52CF311}">
      <dsp:nvSpPr>
        <dsp:cNvPr id="0" name=""/>
        <dsp:cNvSpPr/>
      </dsp:nvSpPr>
      <dsp:spPr>
        <a:xfrm rot="5400000">
          <a:off x="5786973" y="-3285634"/>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Perception de la situation du pays et analyse de l’intérêt et du sens du vote</a:t>
          </a:r>
        </a:p>
      </dsp:txBody>
      <dsp:txXfrm rot="-5400000">
        <a:off x="1087615" y="1463025"/>
        <a:ext cx="10359344" cy="911325"/>
      </dsp:txXfrm>
    </dsp:sp>
    <dsp:sp modelId="{7EAB2C5C-7CBA-48C0-AD67-36B408576BC3}">
      <dsp:nvSpPr>
        <dsp:cNvPr id="0" name=""/>
        <dsp:cNvSpPr/>
      </dsp:nvSpPr>
      <dsp:spPr>
        <a:xfrm rot="5400000">
          <a:off x="-233060" y="3056800"/>
          <a:ext cx="1553735" cy="1087614"/>
        </a:xfrm>
        <a:prstGeom prst="chevron">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r-FR" sz="3200" kern="1200" dirty="0">
            <a:solidFill>
              <a:prstClr val="white"/>
            </a:solidFill>
            <a:latin typeface="Calibri" panose="020F0502020204030204"/>
            <a:ea typeface="+mn-ea"/>
            <a:cs typeface="+mn-cs"/>
          </a:endParaRPr>
        </a:p>
      </dsp:txBody>
      <dsp:txXfrm rot="-5400000">
        <a:off x="1" y="3367546"/>
        <a:ext cx="1087614" cy="466121"/>
      </dsp:txXfrm>
    </dsp:sp>
    <dsp:sp modelId="{99CBB49F-5B0D-436E-8A01-284B5FD234DE}">
      <dsp:nvSpPr>
        <dsp:cNvPr id="0" name=""/>
        <dsp:cNvSpPr/>
      </dsp:nvSpPr>
      <dsp:spPr>
        <a:xfrm rot="5400000">
          <a:off x="5786973" y="-1875618"/>
          <a:ext cx="1009927" cy="10408645"/>
        </a:xfrm>
        <a:prstGeom prst="round2SameRect">
          <a:avLst/>
        </a:prstGeom>
        <a:solidFill>
          <a:srgbClr val="0000CC">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Les priorités du prochain quinquennat</a:t>
          </a:r>
        </a:p>
      </dsp:txBody>
      <dsp:txXfrm rot="-5400000">
        <a:off x="1087615" y="2873041"/>
        <a:ext cx="10359344" cy="911325"/>
      </dsp:txXfrm>
    </dsp:sp>
    <dsp:sp modelId="{66E5AEA5-440B-4482-8F0C-B56FB9B7AA75}">
      <dsp:nvSpPr>
        <dsp:cNvPr id="0" name=""/>
        <dsp:cNvSpPr/>
      </dsp:nvSpPr>
      <dsp:spPr>
        <a:xfrm rot="5400000">
          <a:off x="-233060" y="4466817"/>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4777563"/>
        <a:ext cx="1087614" cy="466121"/>
      </dsp:txXfrm>
    </dsp:sp>
    <dsp:sp modelId="{62F8CCFF-87D4-41E9-A589-1AF39D8BDA1B}">
      <dsp:nvSpPr>
        <dsp:cNvPr id="0" name=""/>
        <dsp:cNvSpPr/>
      </dsp:nvSpPr>
      <dsp:spPr>
        <a:xfrm rot="5400000">
          <a:off x="5786973" y="-465602"/>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La prospective Burkina à l’horizon 2025</a:t>
          </a:r>
        </a:p>
      </dsp:txBody>
      <dsp:txXfrm rot="-5400000">
        <a:off x="1087615" y="4283057"/>
        <a:ext cx="10359344" cy="911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E9C25-8552-490C-9C2E-D556D1EF4A74}">
      <dsp:nvSpPr>
        <dsp:cNvPr id="0" name=""/>
        <dsp:cNvSpPr/>
      </dsp:nvSpPr>
      <dsp:spPr>
        <a:xfrm rot="5400000">
          <a:off x="-233060" y="236768"/>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547514"/>
        <a:ext cx="1087614" cy="466121"/>
      </dsp:txXfrm>
    </dsp:sp>
    <dsp:sp modelId="{F74E60FD-0C94-4FA4-9F39-FE5263AB7711}">
      <dsp:nvSpPr>
        <dsp:cNvPr id="0" name=""/>
        <dsp:cNvSpPr/>
      </dsp:nvSpPr>
      <dsp:spPr>
        <a:xfrm rot="5400000">
          <a:off x="5786973" y="-4695650"/>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Objectifs</a:t>
          </a:r>
          <a:r>
            <a:rPr lang="fr-FR" sz="3200" b="1" kern="1200" dirty="0">
              <a:solidFill>
                <a:schemeClr val="bg1"/>
              </a:solidFill>
              <a:latin typeface="Arial Narrow" panose="020B0606020202030204" pitchFamily="34" charset="0"/>
            </a:rPr>
            <a:t> et aperçu méthodologique</a:t>
          </a:r>
        </a:p>
      </dsp:txBody>
      <dsp:txXfrm rot="-5400000">
        <a:off x="1087615" y="53009"/>
        <a:ext cx="10359344" cy="911325"/>
      </dsp:txXfrm>
    </dsp:sp>
    <dsp:sp modelId="{92B53704-B6AF-461F-BC4E-5EB965BBB6DF}">
      <dsp:nvSpPr>
        <dsp:cNvPr id="0" name=""/>
        <dsp:cNvSpPr/>
      </dsp:nvSpPr>
      <dsp:spPr>
        <a:xfrm rot="5400000">
          <a:off x="-233060" y="1646784"/>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1957530"/>
        <a:ext cx="1087614" cy="466121"/>
      </dsp:txXfrm>
    </dsp:sp>
    <dsp:sp modelId="{6C468EBA-0E96-4B58-9A50-E311C52CF311}">
      <dsp:nvSpPr>
        <dsp:cNvPr id="0" name=""/>
        <dsp:cNvSpPr/>
      </dsp:nvSpPr>
      <dsp:spPr>
        <a:xfrm rot="5400000">
          <a:off x="5786973" y="-3285634"/>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Perception de la situation du pays et analyse de l’intérêt et du sens du vote</a:t>
          </a:r>
        </a:p>
      </dsp:txBody>
      <dsp:txXfrm rot="-5400000">
        <a:off x="1087615" y="1463025"/>
        <a:ext cx="10359344" cy="911325"/>
      </dsp:txXfrm>
    </dsp:sp>
    <dsp:sp modelId="{7EAB2C5C-7CBA-48C0-AD67-36B408576BC3}">
      <dsp:nvSpPr>
        <dsp:cNvPr id="0" name=""/>
        <dsp:cNvSpPr/>
      </dsp:nvSpPr>
      <dsp:spPr>
        <a:xfrm rot="5400000">
          <a:off x="-233060" y="3056800"/>
          <a:ext cx="1553735" cy="1087614"/>
        </a:xfrm>
        <a:prstGeom prst="chevron">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0">
          <a:scrgbClr r="0" g="0" b="0"/>
        </a:lnRef>
        <a:fillRef idx="3">
          <a:scrgbClr r="0" g="0" b="0"/>
        </a:fillRef>
        <a:effectRef idx="2">
          <a:scrgbClr r="0" g="0" b="0"/>
        </a:effectRef>
        <a:fontRef idx="minor">
          <a:schemeClr val="lt1"/>
        </a:fontRef>
      </dsp:style>
      <dsp:txBody>
        <a:bodyPr spcFirstLastPara="0" vert="horz" wrap="square" lIns="256032" tIns="22860" rIns="22860" bIns="22860" numCol="1" spcCol="1270" anchor="ctr" anchorCtr="0">
          <a:noAutofit/>
        </a:bodyPr>
        <a:lstStyle/>
        <a:p>
          <a:pPr lvl="0" algn="ctr" defTabSz="1422400">
            <a:lnSpc>
              <a:spcPct val="90000"/>
            </a:lnSpc>
            <a:spcBef>
              <a:spcPct val="0"/>
            </a:spcBef>
            <a:spcAft>
              <a:spcPct val="35000"/>
            </a:spcAft>
          </a:pPr>
          <a:endParaRPr lang="fr-FR" sz="3200" b="1" kern="1200" dirty="0">
            <a:solidFill>
              <a:prstClr val="white"/>
            </a:solidFill>
            <a:latin typeface="Arial Narrow" panose="020B0606020202030204" pitchFamily="34" charset="0"/>
            <a:ea typeface="+mn-ea"/>
            <a:cs typeface="+mn-cs"/>
          </a:endParaRPr>
        </a:p>
      </dsp:txBody>
      <dsp:txXfrm rot="-5400000">
        <a:off x="1" y="3367546"/>
        <a:ext cx="1087614" cy="466121"/>
      </dsp:txXfrm>
    </dsp:sp>
    <dsp:sp modelId="{99CBB49F-5B0D-436E-8A01-284B5FD234DE}">
      <dsp:nvSpPr>
        <dsp:cNvPr id="0" name=""/>
        <dsp:cNvSpPr/>
      </dsp:nvSpPr>
      <dsp:spPr>
        <a:xfrm rot="5400000">
          <a:off x="5786973" y="-1875618"/>
          <a:ext cx="1009927" cy="10408645"/>
        </a:xfrm>
        <a:prstGeom prst="round2SameRect">
          <a:avLst/>
        </a:prstGeom>
        <a:solidFill>
          <a:srgbClr val="4472C4">
            <a:lumMod val="40000"/>
            <a:lumOff val="60000"/>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Les priorités du prochain quinquennat</a:t>
          </a:r>
        </a:p>
      </dsp:txBody>
      <dsp:txXfrm rot="-5400000">
        <a:off x="1087615" y="2873041"/>
        <a:ext cx="10359344" cy="911325"/>
      </dsp:txXfrm>
    </dsp:sp>
    <dsp:sp modelId="{66E5AEA5-440B-4482-8F0C-B56FB9B7AA75}">
      <dsp:nvSpPr>
        <dsp:cNvPr id="0" name=""/>
        <dsp:cNvSpPr/>
      </dsp:nvSpPr>
      <dsp:spPr>
        <a:xfrm rot="5400000">
          <a:off x="-233060" y="4466817"/>
          <a:ext cx="1553735" cy="1087614"/>
        </a:xfrm>
        <a:prstGeom prst="chevron">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r-FR" sz="3200" kern="1200" dirty="0">
            <a:solidFill>
              <a:prstClr val="white"/>
            </a:solidFill>
            <a:latin typeface="Calibri" panose="020F0502020204030204"/>
            <a:ea typeface="+mn-ea"/>
            <a:cs typeface="+mn-cs"/>
          </a:endParaRPr>
        </a:p>
      </dsp:txBody>
      <dsp:txXfrm rot="-5400000">
        <a:off x="1" y="4777563"/>
        <a:ext cx="1087614" cy="466121"/>
      </dsp:txXfrm>
    </dsp:sp>
    <dsp:sp modelId="{62F8CCFF-87D4-41E9-A589-1AF39D8BDA1B}">
      <dsp:nvSpPr>
        <dsp:cNvPr id="0" name=""/>
        <dsp:cNvSpPr/>
      </dsp:nvSpPr>
      <dsp:spPr>
        <a:xfrm rot="5400000">
          <a:off x="5786973" y="-465602"/>
          <a:ext cx="1009927" cy="10408645"/>
        </a:xfrm>
        <a:prstGeom prst="round2SameRect">
          <a:avLst/>
        </a:prstGeom>
        <a:solidFill>
          <a:srgbClr val="0000CC">
            <a:alpha val="90000"/>
          </a:srgbClr>
        </a:solidFill>
        <a:ln w="6350" cap="flat" cmpd="sng" algn="ctr">
          <a:solidFill>
            <a:srgbClr val="4472C4">
              <a:hueOff val="0"/>
              <a:satOff val="0"/>
              <a:lumOff val="0"/>
              <a:alphaOff val="0"/>
            </a:srgbClr>
          </a:solidFill>
          <a:prstDash val="solid"/>
          <a:miter lim="800000"/>
        </a:ln>
        <a:effectLst/>
        <a:scene3d>
          <a:camera prst="orthographicFront"/>
          <a:lightRig rig="threePt" dir="t">
            <a:rot lat="0" lon="0" rev="7500000"/>
          </a:lightRig>
        </a:scene3d>
        <a:sp3d extrusionH="190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fr-FR" sz="3200" b="1" kern="1200" dirty="0">
              <a:solidFill>
                <a:prstClr val="white"/>
              </a:solidFill>
              <a:latin typeface="Arial Narrow" panose="020B0606020202030204" pitchFamily="34" charset="0"/>
              <a:ea typeface="+mn-ea"/>
              <a:cs typeface="+mn-cs"/>
            </a:rPr>
            <a:t>La prospective Burkina à l’horizon 2025</a:t>
          </a:r>
        </a:p>
      </dsp:txBody>
      <dsp:txXfrm rot="-5400000">
        <a:off x="1087615" y="4283057"/>
        <a:ext cx="10359344" cy="911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39DDE-08D9-4F08-AD15-7EBBAD9DAE85}" type="datetimeFigureOut">
              <a:rPr lang="fr-FR" smtClean="0"/>
              <a:t>06/10/2020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BC59C-2B56-462E-ACF9-B3B7FE9327CE}" type="slidenum">
              <a:rPr lang="fr-FR" smtClean="0"/>
              <a:t>‹N°›</a:t>
            </a:fld>
            <a:endParaRPr lang="fr-FR"/>
          </a:p>
        </p:txBody>
      </p:sp>
    </p:spTree>
    <p:extLst>
      <p:ext uri="{BB962C8B-B14F-4D97-AF65-F5344CB8AC3E}">
        <p14:creationId xmlns:p14="http://schemas.microsoft.com/office/powerpoint/2010/main" val="1299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B40AAF-952D-4885-BAF0-B71CB83460A2}" type="slidenum">
              <a:rPr lang="en-US" smtClean="0"/>
              <a:t>11</a:t>
            </a:fld>
            <a:endParaRPr lang="en-US"/>
          </a:p>
        </p:txBody>
      </p:sp>
    </p:spTree>
    <p:extLst>
      <p:ext uri="{BB962C8B-B14F-4D97-AF65-F5344CB8AC3E}">
        <p14:creationId xmlns:p14="http://schemas.microsoft.com/office/powerpoint/2010/main" val="223752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B40AAF-952D-4885-BAF0-B71CB83460A2}" type="slidenum">
              <a:rPr lang="en-US" smtClean="0"/>
              <a:t>12</a:t>
            </a:fld>
            <a:endParaRPr lang="en-US"/>
          </a:p>
        </p:txBody>
      </p:sp>
    </p:spTree>
    <p:extLst>
      <p:ext uri="{BB962C8B-B14F-4D97-AF65-F5344CB8AC3E}">
        <p14:creationId xmlns:p14="http://schemas.microsoft.com/office/powerpoint/2010/main" val="395488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8B40AAF-952D-4885-BAF0-B71CB83460A2}" type="slidenum">
              <a:rPr lang="en-US" smtClean="0"/>
              <a:t>14</a:t>
            </a:fld>
            <a:endParaRPr lang="en-US"/>
          </a:p>
        </p:txBody>
      </p:sp>
    </p:spTree>
    <p:extLst>
      <p:ext uri="{BB962C8B-B14F-4D97-AF65-F5344CB8AC3E}">
        <p14:creationId xmlns:p14="http://schemas.microsoft.com/office/powerpoint/2010/main" val="397251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un enfant de la rue, n'importe qui l'éduque, le fou, l'intellectuel.  On a permis que les décisions soient prises en fonction des réseaux sociaux ». </a:t>
            </a:r>
            <a:endParaRPr lang="fr-FR" dirty="0"/>
          </a:p>
        </p:txBody>
      </p:sp>
      <p:sp>
        <p:nvSpPr>
          <p:cNvPr id="4" name="Espace réservé du numéro de diapositive 3"/>
          <p:cNvSpPr>
            <a:spLocks noGrp="1"/>
          </p:cNvSpPr>
          <p:nvPr>
            <p:ph type="sldNum" sz="quarter" idx="5"/>
          </p:nvPr>
        </p:nvSpPr>
        <p:spPr/>
        <p:txBody>
          <a:bodyPr/>
          <a:lstStyle/>
          <a:p>
            <a:fld id="{FD9BC59C-2B56-462E-ACF9-B3B7FE9327CE}" type="slidenum">
              <a:rPr lang="fr-FR" smtClean="0"/>
              <a:t>17</a:t>
            </a:fld>
            <a:endParaRPr lang="fr-FR"/>
          </a:p>
        </p:txBody>
      </p:sp>
    </p:spTree>
    <p:extLst>
      <p:ext uri="{BB962C8B-B14F-4D97-AF65-F5344CB8AC3E}">
        <p14:creationId xmlns:p14="http://schemas.microsoft.com/office/powerpoint/2010/main" val="3183647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Il s’agira d’inclure dans les programmes des formations aux petits métiers tels la cuisine, la menuiserie, la mécanique, la soudure, la robotique. </a:t>
            </a:r>
          </a:p>
          <a:p>
            <a:r>
              <a:rPr lang="fr-FR" sz="1200" kern="1200" dirty="0">
                <a:solidFill>
                  <a:schemeClr val="tx1"/>
                </a:solidFill>
                <a:effectLst/>
                <a:latin typeface="+mn-lt"/>
                <a:ea typeface="+mn-ea"/>
                <a:cs typeface="+mn-cs"/>
              </a:rPr>
              <a:t>. Les interviewés proposent de ramener l’éducation civique et morale dans les écoles et veiller à une bonne formation des enseignants. </a:t>
            </a:r>
            <a:endParaRPr lang="fr-FR" dirty="0"/>
          </a:p>
        </p:txBody>
      </p:sp>
      <p:sp>
        <p:nvSpPr>
          <p:cNvPr id="4" name="Espace réservé du numéro de diapositive 3"/>
          <p:cNvSpPr>
            <a:spLocks noGrp="1"/>
          </p:cNvSpPr>
          <p:nvPr>
            <p:ph type="sldNum" sz="quarter" idx="5"/>
          </p:nvPr>
        </p:nvSpPr>
        <p:spPr/>
        <p:txBody>
          <a:bodyPr/>
          <a:lstStyle/>
          <a:p>
            <a:fld id="{FD9BC59C-2B56-462E-ACF9-B3B7FE9327CE}" type="slidenum">
              <a:rPr lang="fr-FR" smtClean="0"/>
              <a:t>27</a:t>
            </a:fld>
            <a:endParaRPr lang="fr-FR"/>
          </a:p>
        </p:txBody>
      </p:sp>
    </p:spTree>
    <p:extLst>
      <p:ext uri="{BB962C8B-B14F-4D97-AF65-F5344CB8AC3E}">
        <p14:creationId xmlns:p14="http://schemas.microsoft.com/office/powerpoint/2010/main" val="179622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En effet, la réconciliation nationale nécessite que les victimes et les bourreaux se pardonnent. Or, le pardon n’est possible dans le mensonge</a:t>
            </a:r>
            <a:endParaRPr lang="fr-FR" dirty="0"/>
          </a:p>
        </p:txBody>
      </p:sp>
      <p:sp>
        <p:nvSpPr>
          <p:cNvPr id="4" name="Espace réservé du numéro de diapositive 3"/>
          <p:cNvSpPr>
            <a:spLocks noGrp="1"/>
          </p:cNvSpPr>
          <p:nvPr>
            <p:ph type="sldNum" sz="quarter" idx="5"/>
          </p:nvPr>
        </p:nvSpPr>
        <p:spPr/>
        <p:txBody>
          <a:bodyPr/>
          <a:lstStyle/>
          <a:p>
            <a:fld id="{FD9BC59C-2B56-462E-ACF9-B3B7FE9327CE}" type="slidenum">
              <a:rPr lang="fr-FR" smtClean="0"/>
              <a:t>29</a:t>
            </a:fld>
            <a:endParaRPr lang="fr-FR"/>
          </a:p>
        </p:txBody>
      </p:sp>
    </p:spTree>
    <p:extLst>
      <p:ext uri="{BB962C8B-B14F-4D97-AF65-F5344CB8AC3E}">
        <p14:creationId xmlns:p14="http://schemas.microsoft.com/office/powerpoint/2010/main" val="85046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18163C5-8460-458C-B2C2-D0D955372D9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B1AC8160-AFBA-4682-9AD0-BEA8565641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798D497A-0133-4B46-9DF9-588E252AAF8F}"/>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5" name="Espace réservé du pied de page 4">
            <a:extLst>
              <a:ext uri="{FF2B5EF4-FFF2-40B4-BE49-F238E27FC236}">
                <a16:creationId xmlns="" xmlns:a16="http://schemas.microsoft.com/office/drawing/2014/main" id="{A00D4C6C-BAE3-49D4-A1FB-E17C5211DC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0E58B6CA-2485-44DC-A8F9-5450AF24F45C}"/>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95136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3E5B619-C8AA-47F3-86AC-11CE54F2A9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5B5ECA4D-8D19-420D-A97A-F761C61B0B0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0D62A82E-6373-4171-B9E6-0C2EA59E8302}"/>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5" name="Espace réservé du pied de page 4">
            <a:extLst>
              <a:ext uri="{FF2B5EF4-FFF2-40B4-BE49-F238E27FC236}">
                <a16:creationId xmlns="" xmlns:a16="http://schemas.microsoft.com/office/drawing/2014/main" id="{ECD181AC-99C5-4A79-A561-857B3EBB0B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C32A3D86-74EF-4AF5-8F53-3B21E286B92C}"/>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37881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C87C812B-4FE2-4945-BE5A-ADA50D4A199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450F4EE1-7E84-4D21-AC83-B57E65C2B49D}"/>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13696488-C9E9-41B5-A0DA-765C63D8A18D}"/>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5" name="Espace réservé du pied de page 4">
            <a:extLst>
              <a:ext uri="{FF2B5EF4-FFF2-40B4-BE49-F238E27FC236}">
                <a16:creationId xmlns="" xmlns:a16="http://schemas.microsoft.com/office/drawing/2014/main" id="{E4DFE136-8C0A-45F2-99EE-A3EB309EDD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6EE44699-B13B-45C2-A512-08E6CC2B8A0C}"/>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95757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B5F7246-CD32-49B9-B0CC-141995F616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89528CA1-90FE-4130-B39A-9AF65BAD16A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2DCDAAA-25CE-417A-B566-20FCF6E20AAF}"/>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5" name="Espace réservé du pied de page 4">
            <a:extLst>
              <a:ext uri="{FF2B5EF4-FFF2-40B4-BE49-F238E27FC236}">
                <a16:creationId xmlns="" xmlns:a16="http://schemas.microsoft.com/office/drawing/2014/main" id="{840623BC-F32F-47CA-BE78-D471AC653B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0B602B44-9130-4360-A235-72C48F8EDE60}"/>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290317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E6C8727-82BD-445C-B076-3A6DA94C055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E9FDC5E3-622A-4B7C-8AF5-5878BC7A25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598C027C-F0F4-46A3-AE17-FBF548724B34}"/>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5" name="Espace réservé du pied de page 4">
            <a:extLst>
              <a:ext uri="{FF2B5EF4-FFF2-40B4-BE49-F238E27FC236}">
                <a16:creationId xmlns="" xmlns:a16="http://schemas.microsoft.com/office/drawing/2014/main" id="{673ACE91-3A55-4BB8-9FD5-CA35723B1F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1AE6DEB9-2C8B-467D-B176-7DA826CEB621}"/>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163879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BA039A2-0ECA-413B-90FD-03C8E22A1AE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9085353-A375-45AF-AC8F-8262A99CC011}"/>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4674BAF0-19BB-4240-96D8-710C4D400F4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71F7D09B-652C-4821-8666-D8E882071C0A}"/>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6" name="Espace réservé du pied de page 5">
            <a:extLst>
              <a:ext uri="{FF2B5EF4-FFF2-40B4-BE49-F238E27FC236}">
                <a16:creationId xmlns="" xmlns:a16="http://schemas.microsoft.com/office/drawing/2014/main" id="{2FA827C2-8F0E-422F-90A4-06CF9300CA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2369749D-4D7F-42DB-A1D8-3F41F204C23C}"/>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278377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898960D-D224-4D39-BA46-979B6CD0A2E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BC1A08C4-31A6-4253-B0C4-69CCB3EF12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706BD0B4-7231-4B52-8EC2-4A641A57ADB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07123EED-0DF2-459F-A7B7-9D5D0B44B3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FC63B5E7-B526-4661-8D78-0728EC2D5A8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E4928A0B-BA54-476C-8090-1CA95D10E2D6}"/>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8" name="Espace réservé du pied de page 7">
            <a:extLst>
              <a:ext uri="{FF2B5EF4-FFF2-40B4-BE49-F238E27FC236}">
                <a16:creationId xmlns="" xmlns:a16="http://schemas.microsoft.com/office/drawing/2014/main" id="{E18DEF74-0C73-4F40-9639-FE28BCF2334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71AC9257-A252-498C-9F6E-70A8DF6E73BE}"/>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214668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D36DC13-27C5-4A46-BC23-1882139D25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C3527C61-33FC-4198-B7EA-612B0C20FF9E}"/>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4" name="Espace réservé du pied de page 3">
            <a:extLst>
              <a:ext uri="{FF2B5EF4-FFF2-40B4-BE49-F238E27FC236}">
                <a16:creationId xmlns="" xmlns:a16="http://schemas.microsoft.com/office/drawing/2014/main" id="{8357A2A9-2607-42D3-BB19-6A05610700F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D67A7F1A-8C3C-49C2-B20A-948B30239D2B}"/>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134596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E9BFD346-B784-4617-B106-7AD131A8D19F}"/>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3" name="Espace réservé du pied de page 2">
            <a:extLst>
              <a:ext uri="{FF2B5EF4-FFF2-40B4-BE49-F238E27FC236}">
                <a16:creationId xmlns="" xmlns:a16="http://schemas.microsoft.com/office/drawing/2014/main" id="{DC22FCF3-68AA-460B-A675-CA7203CE751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F62B450D-7F2A-4D6B-BBC6-FB57BDE9F9C9}"/>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279264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F8D7346-9507-4606-A752-EB51476723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972893CC-F882-4974-A1CF-890C992D0B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76062B97-DB29-46ED-9B2D-1383987BD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52921A5C-CC81-42EC-A97F-9C7E826D3E99}"/>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6" name="Espace réservé du pied de page 5">
            <a:extLst>
              <a:ext uri="{FF2B5EF4-FFF2-40B4-BE49-F238E27FC236}">
                <a16:creationId xmlns="" xmlns:a16="http://schemas.microsoft.com/office/drawing/2014/main" id="{96A48CEE-7025-4ACA-B3AC-E2D255B5501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693D8D8B-1D78-48CF-9A0B-47D84EC15D32}"/>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344671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C748020-C7A3-4788-A777-348B2516A1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2A424543-5D3F-422F-8255-7E70F433D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56214118-2E7A-4AEE-B4CD-3BB1C9382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494AA208-A2C9-4740-B935-465E307176D0}"/>
              </a:ext>
            </a:extLst>
          </p:cNvPr>
          <p:cNvSpPr>
            <a:spLocks noGrp="1"/>
          </p:cNvSpPr>
          <p:nvPr>
            <p:ph type="dt" sz="half" idx="10"/>
          </p:nvPr>
        </p:nvSpPr>
        <p:spPr/>
        <p:txBody>
          <a:bodyPr/>
          <a:lstStyle/>
          <a:p>
            <a:fld id="{F88961E0-8E71-4FD2-9456-DD2ECE63CFE2}" type="datetimeFigureOut">
              <a:rPr lang="fr-FR" smtClean="0"/>
              <a:t>06/10/2020</a:t>
            </a:fld>
            <a:endParaRPr lang="fr-FR"/>
          </a:p>
        </p:txBody>
      </p:sp>
      <p:sp>
        <p:nvSpPr>
          <p:cNvPr id="6" name="Espace réservé du pied de page 5">
            <a:extLst>
              <a:ext uri="{FF2B5EF4-FFF2-40B4-BE49-F238E27FC236}">
                <a16:creationId xmlns="" xmlns:a16="http://schemas.microsoft.com/office/drawing/2014/main" id="{6E9DE73E-1D00-4504-B04D-0249D75591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D37AF3BD-370D-4514-B198-2112D64DD4CF}"/>
              </a:ext>
            </a:extLst>
          </p:cNvPr>
          <p:cNvSpPr>
            <a:spLocks noGrp="1"/>
          </p:cNvSpPr>
          <p:nvPr>
            <p:ph type="sldNum" sz="quarter" idx="12"/>
          </p:nvPr>
        </p:nvSpPr>
        <p:spPr/>
        <p:txBody>
          <a:bodyPr/>
          <a:lstStyle/>
          <a:p>
            <a:fld id="{CEB68283-89A1-418E-999B-F928B688DEA8}" type="slidenum">
              <a:rPr lang="fr-FR" smtClean="0"/>
              <a:t>‹N°›</a:t>
            </a:fld>
            <a:endParaRPr lang="fr-FR"/>
          </a:p>
        </p:txBody>
      </p:sp>
    </p:spTree>
    <p:extLst>
      <p:ext uri="{BB962C8B-B14F-4D97-AF65-F5344CB8AC3E}">
        <p14:creationId xmlns:p14="http://schemas.microsoft.com/office/powerpoint/2010/main" val="251455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30E5FA7D-56D6-4320-AEC8-0C272EDF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9DDDD50F-75C5-4A0B-AFAA-E77A341DCB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CA8C2B2B-C933-432D-BEF6-738CE6AC2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961E0-8E71-4FD2-9456-DD2ECE63CFE2}" type="datetimeFigureOut">
              <a:rPr lang="fr-FR" smtClean="0"/>
              <a:t>06/10/2020</a:t>
            </a:fld>
            <a:endParaRPr lang="fr-FR"/>
          </a:p>
        </p:txBody>
      </p:sp>
      <p:sp>
        <p:nvSpPr>
          <p:cNvPr id="5" name="Espace réservé du pied de page 4">
            <a:extLst>
              <a:ext uri="{FF2B5EF4-FFF2-40B4-BE49-F238E27FC236}">
                <a16:creationId xmlns="" xmlns:a16="http://schemas.microsoft.com/office/drawing/2014/main" id="{85799D92-FC08-4A3E-94EE-B2F771E51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84CACE15-9E55-4C03-AA7D-5E12D4247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68283-89A1-418E-999B-F928B688DEA8}" type="slidenum">
              <a:rPr lang="fr-FR" smtClean="0"/>
              <a:t>‹N°›</a:t>
            </a:fld>
            <a:endParaRPr lang="fr-FR"/>
          </a:p>
        </p:txBody>
      </p:sp>
    </p:spTree>
    <p:extLst>
      <p:ext uri="{BB962C8B-B14F-4D97-AF65-F5344CB8AC3E}">
        <p14:creationId xmlns:p14="http://schemas.microsoft.com/office/powerpoint/2010/main" val="3466778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13251119-D6D4-4347-A158-2153680EFDFD}"/>
              </a:ext>
            </a:extLst>
          </p:cNvPr>
          <p:cNvSpPr>
            <a:spLocks noGrp="1"/>
          </p:cNvSpPr>
          <p:nvPr>
            <p:ph type="subTitle" idx="1"/>
          </p:nvPr>
        </p:nvSpPr>
        <p:spPr>
          <a:xfrm>
            <a:off x="1053547" y="1419726"/>
            <a:ext cx="9819861" cy="2009274"/>
          </a:xfrm>
        </p:spPr>
        <p:txBody>
          <a:bodyPr>
            <a:normAutofit fontScale="92500" lnSpcReduction="10000"/>
          </a:bodyPr>
          <a:lstStyle/>
          <a:p>
            <a:pPr algn="just"/>
            <a:endParaRPr lang="fr-FR" sz="3200" b="1" dirty="0" smtClean="0">
              <a:solidFill>
                <a:srgbClr val="0000CC"/>
              </a:solidFill>
              <a:latin typeface="Arial Narrow" panose="020B0606020202030204" pitchFamily="34" charset="0"/>
            </a:endParaRPr>
          </a:p>
          <a:p>
            <a:pPr algn="just"/>
            <a:r>
              <a:rPr lang="fr-FR" sz="3100" b="1" dirty="0" smtClean="0">
                <a:solidFill>
                  <a:srgbClr val="0000CC"/>
                </a:solidFill>
                <a:latin typeface="Arial Narrow" panose="020B0606020202030204" pitchFamily="34" charset="0"/>
              </a:rPr>
              <a:t>POINT SUR LES ACTIVITÉS DE LA CODEL DEPUIS LE DEBUT DU PROCESSUS ELECTORAL ET PRESENTATION DES RESULTATS DU SONDAGE SUR LES POLITIQUES PUBLIQUES PRIORITAIRES A METTRE SUR L’AGENDA DE LA CAMPAGNE ELECTORALE</a:t>
            </a:r>
            <a:endParaRPr lang="fr-FR" sz="3100" b="1" dirty="0">
              <a:solidFill>
                <a:srgbClr val="0000CC"/>
              </a:solidFill>
              <a:latin typeface="Arial Narrow" panose="020B0606020202030204" pitchFamily="34" charset="0"/>
            </a:endParaRPr>
          </a:p>
          <a:p>
            <a:pPr algn="just"/>
            <a:endParaRPr lang="fr-FR" sz="3200" b="1" dirty="0">
              <a:solidFill>
                <a:srgbClr val="0000CC"/>
              </a:solidFill>
              <a:latin typeface="Arial Narrow" panose="020B0606020202030204" pitchFamily="34" charset="0"/>
            </a:endParaRPr>
          </a:p>
        </p:txBody>
      </p:sp>
      <p:pic>
        <p:nvPicPr>
          <p:cNvPr id="10" name="Image 9">
            <a:extLst>
              <a:ext uri="{FF2B5EF4-FFF2-40B4-BE49-F238E27FC236}">
                <a16:creationId xmlns="" xmlns:a16="http://schemas.microsoft.com/office/drawing/2014/main" id="{75A734D1-A6C6-45A5-A430-21B510EDE319}"/>
              </a:ext>
            </a:extLst>
          </p:cNvPr>
          <p:cNvPicPr/>
          <p:nvPr/>
        </p:nvPicPr>
        <p:blipFill>
          <a:blip r:embed="rId2" cstate="email">
            <a:extLst>
              <a:ext uri="{28A0092B-C50C-407E-A947-70E740481C1C}">
                <a14:useLocalDpi xmlns:a14="http://schemas.microsoft.com/office/drawing/2010/main"/>
              </a:ext>
            </a:extLst>
          </a:blip>
          <a:stretch>
            <a:fillRect/>
          </a:stretch>
        </p:blipFill>
        <p:spPr>
          <a:xfrm>
            <a:off x="200577" y="106681"/>
            <a:ext cx="2214632" cy="1225162"/>
          </a:xfrm>
          <a:prstGeom prst="rect">
            <a:avLst/>
          </a:prstGeom>
        </p:spPr>
      </p:pic>
      <p:sp>
        <p:nvSpPr>
          <p:cNvPr id="7" name="ZoneTexte 6">
            <a:extLst>
              <a:ext uri="{FF2B5EF4-FFF2-40B4-BE49-F238E27FC236}">
                <a16:creationId xmlns="" xmlns:a16="http://schemas.microsoft.com/office/drawing/2014/main" id="{D59B02BF-97FD-407C-93B1-77038170E583}"/>
              </a:ext>
            </a:extLst>
          </p:cNvPr>
          <p:cNvSpPr txBox="1"/>
          <p:nvPr/>
        </p:nvSpPr>
        <p:spPr>
          <a:xfrm>
            <a:off x="3128212" y="3660404"/>
            <a:ext cx="5005136" cy="646331"/>
          </a:xfrm>
          <a:prstGeom prst="rect">
            <a:avLst/>
          </a:prstGeom>
          <a:noFill/>
        </p:spPr>
        <p:txBody>
          <a:bodyPr wrap="square" rtlCol="0">
            <a:spAutoFit/>
          </a:bodyPr>
          <a:lstStyle/>
          <a:p>
            <a:r>
              <a:rPr lang="fr-FR" sz="3600" b="1" i="1" dirty="0" smtClean="0">
                <a:solidFill>
                  <a:srgbClr val="C00000"/>
                </a:solidFill>
                <a:latin typeface="Arial Narrow" panose="020B0606020202030204" pitchFamily="34" charset="0"/>
              </a:rPr>
              <a:t>(</a:t>
            </a:r>
            <a:r>
              <a:rPr lang="fr-FR" sz="3600" b="1" dirty="0">
                <a:solidFill>
                  <a:srgbClr val="C00000"/>
                </a:solidFill>
                <a:latin typeface="Arial Narrow" panose="020B0606020202030204" pitchFamily="34" charset="0"/>
              </a:rPr>
              <a:t>DEJEUNER DE </a:t>
            </a:r>
            <a:r>
              <a:rPr lang="fr-FR" sz="3600" b="1" dirty="0" smtClean="0">
                <a:solidFill>
                  <a:srgbClr val="C00000"/>
                </a:solidFill>
                <a:latin typeface="Arial Narrow" panose="020B0606020202030204" pitchFamily="34" charset="0"/>
              </a:rPr>
              <a:t>PRESSE</a:t>
            </a:r>
            <a:r>
              <a:rPr lang="fr-FR" sz="3600" b="1" i="1" dirty="0" smtClean="0">
                <a:solidFill>
                  <a:srgbClr val="C00000"/>
                </a:solidFill>
                <a:latin typeface="Arial Narrow" panose="020B0606020202030204" pitchFamily="34" charset="0"/>
              </a:rPr>
              <a:t>)</a:t>
            </a:r>
            <a:endParaRPr lang="fr-FR" sz="3600" b="1" i="1" dirty="0">
              <a:solidFill>
                <a:srgbClr val="C00000"/>
              </a:solidFill>
              <a:latin typeface="Arial Narrow" panose="020B0606020202030204" pitchFamily="34" charset="0"/>
            </a:endParaRPr>
          </a:p>
        </p:txBody>
      </p:sp>
      <p:sp>
        <p:nvSpPr>
          <p:cNvPr id="8" name="ZoneTexte 7">
            <a:extLst>
              <a:ext uri="{FF2B5EF4-FFF2-40B4-BE49-F238E27FC236}">
                <a16:creationId xmlns="" xmlns:a16="http://schemas.microsoft.com/office/drawing/2014/main" id="{6F41D34E-68A1-4310-B7B2-FAA28FF3081C}"/>
              </a:ext>
            </a:extLst>
          </p:cNvPr>
          <p:cNvSpPr txBox="1"/>
          <p:nvPr/>
        </p:nvSpPr>
        <p:spPr>
          <a:xfrm>
            <a:off x="10277061" y="6162261"/>
            <a:ext cx="1620078" cy="369332"/>
          </a:xfrm>
          <a:prstGeom prst="rect">
            <a:avLst/>
          </a:prstGeom>
          <a:noFill/>
        </p:spPr>
        <p:txBody>
          <a:bodyPr wrap="square" rtlCol="0">
            <a:spAutoFit/>
          </a:bodyPr>
          <a:lstStyle/>
          <a:p>
            <a:r>
              <a:rPr lang="fr-FR" b="1" i="1" dirty="0" smtClean="0"/>
              <a:t>7 octobre 2020</a:t>
            </a:r>
            <a:endParaRPr lang="fr-FR" b="1" i="1" dirty="0"/>
          </a:p>
        </p:txBody>
      </p:sp>
    </p:spTree>
    <p:extLst>
      <p:ext uri="{BB962C8B-B14F-4D97-AF65-F5344CB8AC3E}">
        <p14:creationId xmlns:p14="http://schemas.microsoft.com/office/powerpoint/2010/main" val="1556725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821349431"/>
              </p:ext>
            </p:extLst>
          </p:nvPr>
        </p:nvGraphicFramePr>
        <p:xfrm>
          <a:off x="420757" y="795130"/>
          <a:ext cx="1149626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5478149"/>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661" y="-1"/>
            <a:ext cx="11973339" cy="6271591"/>
          </a:xfrm>
        </p:spPr>
        <p:txBody>
          <a:bodyPr>
            <a:noAutofit/>
          </a:bodyPr>
          <a:lstStyle/>
          <a:p>
            <a:pPr marL="0" indent="0" algn="ctr">
              <a:buNone/>
            </a:pPr>
            <a:r>
              <a:rPr lang="fr-FR" sz="6000" b="1" dirty="0">
                <a:solidFill>
                  <a:srgbClr val="FF0000"/>
                </a:solidFill>
                <a:latin typeface="Arial Narrow" panose="020B0606020202030204" pitchFamily="34" charset="0"/>
              </a:rPr>
              <a:t>Objectif</a:t>
            </a:r>
          </a:p>
          <a:p>
            <a:pPr marL="0" indent="0" algn="just">
              <a:buNone/>
            </a:pPr>
            <a:r>
              <a:rPr lang="fr-FR" sz="3200" b="1" dirty="0">
                <a:solidFill>
                  <a:srgbClr val="0000CC"/>
                </a:solidFill>
                <a:latin typeface="Arial Narrow" panose="020B0606020202030204" pitchFamily="34" charset="0"/>
              </a:rPr>
              <a:t>Objectif général:</a:t>
            </a:r>
          </a:p>
          <a:p>
            <a:pPr algn="just"/>
            <a:r>
              <a:rPr lang="fr-FR" sz="3200" dirty="0">
                <a:latin typeface="Arial Narrow" panose="020B0606020202030204" pitchFamily="34" charset="0"/>
              </a:rPr>
              <a:t>de capter les opinions des populations sur les politiques publiques </a:t>
            </a:r>
            <a:r>
              <a:rPr lang="fr-FR" sz="3200" dirty="0" smtClean="0">
                <a:latin typeface="Arial Narrow" panose="020B0606020202030204" pitchFamily="34" charset="0"/>
              </a:rPr>
              <a:t>prioritaires </a:t>
            </a:r>
            <a:r>
              <a:rPr lang="fr-FR" sz="3200" dirty="0">
                <a:latin typeface="Arial Narrow" panose="020B0606020202030204" pitchFamily="34" charset="0"/>
              </a:rPr>
              <a:t>en vue </a:t>
            </a:r>
            <a:r>
              <a:rPr lang="fr-FR" sz="3200" u="sng" dirty="0">
                <a:latin typeface="Arial Narrow" panose="020B0606020202030204" pitchFamily="34" charset="0"/>
              </a:rPr>
              <a:t>d’influencer</a:t>
            </a:r>
            <a:r>
              <a:rPr lang="fr-FR" sz="3200" dirty="0">
                <a:latin typeface="Arial Narrow" panose="020B0606020202030204" pitchFamily="34" charset="0"/>
              </a:rPr>
              <a:t> les politiques publiques prioritaires inscrites dans le projet/programme des candidats.</a:t>
            </a:r>
          </a:p>
          <a:p>
            <a:pPr marL="0" indent="0" algn="just">
              <a:buNone/>
            </a:pPr>
            <a:r>
              <a:rPr lang="fr-FR" sz="3200" b="1" dirty="0">
                <a:solidFill>
                  <a:srgbClr val="0000CC"/>
                </a:solidFill>
                <a:latin typeface="Arial Narrow" panose="020B0606020202030204" pitchFamily="34" charset="0"/>
              </a:rPr>
              <a:t>Objectifs spécifiques</a:t>
            </a:r>
          </a:p>
          <a:p>
            <a:pPr lvl="0" algn="just"/>
            <a:r>
              <a:rPr lang="fr-FR" sz="3200" dirty="0">
                <a:latin typeface="Arial Narrow" panose="020B0606020202030204" pitchFamily="34" charset="0"/>
              </a:rPr>
              <a:t>Mettre à la disposition des différents candidats, des données actualisées sur les politiques publiques prioritaires des populations ;</a:t>
            </a:r>
          </a:p>
          <a:p>
            <a:pPr lvl="0" algn="just"/>
            <a:r>
              <a:rPr lang="fr-FR" sz="3200" dirty="0">
                <a:latin typeface="Arial Narrow" panose="020B0606020202030204" pitchFamily="34" charset="0"/>
              </a:rPr>
              <a:t>Vulgariser les données et alimenter le débat électoral et les prises de position lors de la campagne électorale autour de ces politiques publiques prioritaires ;</a:t>
            </a:r>
          </a:p>
          <a:p>
            <a:pPr algn="just"/>
            <a:r>
              <a:rPr lang="fr-FR" sz="3200" dirty="0">
                <a:latin typeface="Arial Narrow" panose="020B0606020202030204" pitchFamily="34" charset="0"/>
              </a:rPr>
              <a:t>Insérer ces politiques publiques prioritaire dans les projets/programmes des société des différents candidats</a:t>
            </a:r>
          </a:p>
          <a:p>
            <a:pPr lvl="0" algn="just"/>
            <a:endParaRPr lang="fr-FR" sz="3200" dirty="0">
              <a:latin typeface="Arial Narrow" panose="020B0606020202030204" pitchFamily="34" charset="0"/>
            </a:endParaRPr>
          </a:p>
          <a:p>
            <a:endParaRPr lang="fr-FR" sz="2400" dirty="0"/>
          </a:p>
        </p:txBody>
      </p:sp>
    </p:spTree>
    <p:extLst>
      <p:ext uri="{BB962C8B-B14F-4D97-AF65-F5344CB8AC3E}">
        <p14:creationId xmlns:p14="http://schemas.microsoft.com/office/powerpoint/2010/main" val="418406348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513" y="-96724"/>
            <a:ext cx="6031457" cy="792162"/>
          </a:xfrm>
        </p:spPr>
        <p:txBody>
          <a:bodyPr vert="horz" lIns="91440" tIns="45720" rIns="91440" bIns="45720" rtlCol="0" anchor="ctr">
            <a:noAutofit/>
          </a:bodyPr>
          <a:lstStyle/>
          <a:p>
            <a:r>
              <a:rPr lang="fr-FR" sz="4800" b="1" dirty="0">
                <a:solidFill>
                  <a:srgbClr val="0000CC"/>
                </a:solidFill>
                <a:latin typeface="Arial Narrow" panose="020B0606020202030204" pitchFamily="34" charset="0"/>
              </a:rPr>
              <a:t>Aperçu méthodologique</a:t>
            </a:r>
            <a:endParaRPr lang="en-US" sz="4800" b="1" dirty="0">
              <a:solidFill>
                <a:srgbClr val="0000CC"/>
              </a:solidFill>
              <a:latin typeface="Arial Narrow" panose="020B0606020202030204" pitchFamily="34" charset="0"/>
            </a:endParaRPr>
          </a:p>
        </p:txBody>
      </p:sp>
      <p:sp>
        <p:nvSpPr>
          <p:cNvPr id="6" name="Espace réservé du contenu 2">
            <a:extLst>
              <a:ext uri="{FF2B5EF4-FFF2-40B4-BE49-F238E27FC236}">
                <a16:creationId xmlns="" xmlns:a16="http://schemas.microsoft.com/office/drawing/2014/main" id="{705CE0E7-60FB-4935-AF7C-F7A8BFCE26A0}"/>
              </a:ext>
            </a:extLst>
          </p:cNvPr>
          <p:cNvSpPr>
            <a:spLocks noGrp="1"/>
          </p:cNvSpPr>
          <p:nvPr>
            <p:ph idx="1"/>
          </p:nvPr>
        </p:nvSpPr>
        <p:spPr>
          <a:xfrm>
            <a:off x="526774" y="695439"/>
            <a:ext cx="11400183" cy="5904144"/>
          </a:xfrm>
        </p:spPr>
        <p:txBody>
          <a:bodyPr>
            <a:noAutofit/>
          </a:bodyPr>
          <a:lstStyle/>
          <a:p>
            <a:pPr>
              <a:buClr>
                <a:srgbClr val="C00000"/>
              </a:buClr>
              <a:buFont typeface="Wingdings" panose="05000000000000000000" pitchFamily="2" charset="2"/>
              <a:buChar char="q"/>
            </a:pPr>
            <a:r>
              <a:rPr lang="fr-FR" sz="2400" dirty="0">
                <a:latin typeface="Arial Narrow" panose="020B0606020202030204" pitchFamily="34" charset="0"/>
              </a:rPr>
              <a:t>Sondage réalisé auprès d’un échantillon de </a:t>
            </a:r>
            <a:r>
              <a:rPr lang="fr-FR" sz="2400" dirty="0">
                <a:solidFill>
                  <a:srgbClr val="FF0000"/>
                </a:solidFill>
                <a:latin typeface="Arial Narrow" panose="020B0606020202030204" pitchFamily="34" charset="0"/>
              </a:rPr>
              <a:t>2534</a:t>
            </a:r>
            <a:r>
              <a:rPr lang="fr-FR" sz="2400" dirty="0">
                <a:latin typeface="Arial Narrow" panose="020B0606020202030204" pitchFamily="34" charset="0"/>
              </a:rPr>
              <a:t> personnes âgées de 18 ans et plus</a:t>
            </a:r>
          </a:p>
          <a:p>
            <a:pPr>
              <a:buClr>
                <a:srgbClr val="C00000"/>
              </a:buClr>
              <a:buFont typeface="Wingdings" panose="05000000000000000000" pitchFamily="2" charset="2"/>
              <a:buChar char="q"/>
            </a:pPr>
            <a:r>
              <a:rPr lang="fr-FR" sz="2400" dirty="0">
                <a:latin typeface="Arial Narrow" panose="020B0606020202030204" pitchFamily="34" charset="0"/>
              </a:rPr>
              <a:t>L’échantillon a été constitué selon la méthode des quotas et la sélection des cibles a été faite de façon systématique et proportionnellement à la structure de la population au niveau national selon les critères âge, sexe et catégorie socio professionnelle</a:t>
            </a:r>
          </a:p>
          <a:p>
            <a:pPr>
              <a:buClr>
                <a:srgbClr val="C00000"/>
              </a:buClr>
              <a:buFont typeface="Wingdings" panose="05000000000000000000" pitchFamily="2" charset="2"/>
              <a:buChar char="q"/>
            </a:pPr>
            <a:r>
              <a:rPr lang="fr-FR" sz="2400" dirty="0">
                <a:latin typeface="Arial Narrow" panose="020B0606020202030204" pitchFamily="34" charset="0"/>
              </a:rPr>
              <a:t>Une stratification a été faite pour tenir compte de la répartition géographique: milieu de résidence(urbain/rural) et région administrative.</a:t>
            </a:r>
            <a:endParaRPr lang="en-US" sz="2400" dirty="0">
              <a:latin typeface="Arial Narrow" panose="020B0606020202030204" pitchFamily="34" charset="0"/>
            </a:endParaRPr>
          </a:p>
          <a:p>
            <a:pPr>
              <a:buClr>
                <a:srgbClr val="C00000"/>
              </a:buClr>
              <a:buFont typeface="Wingdings" panose="05000000000000000000" pitchFamily="2" charset="2"/>
              <a:buChar char="q"/>
            </a:pPr>
            <a:r>
              <a:rPr lang="fr-FR" sz="2400" dirty="0">
                <a:latin typeface="Arial Narrow" panose="020B0606020202030204" pitchFamily="34" charset="0"/>
              </a:rPr>
              <a:t>Il s’agit d’un sondage à deux volets: un volet quantitatif et un volet qualitatif. Le volet qualitatif  visait à compléter les données quantitatives en permettant aux participants de commenter leurs opinions. </a:t>
            </a:r>
          </a:p>
          <a:p>
            <a:pPr>
              <a:buClr>
                <a:srgbClr val="C00000"/>
              </a:buClr>
              <a:buFont typeface="Wingdings" panose="05000000000000000000" pitchFamily="2" charset="2"/>
              <a:buChar char="q"/>
            </a:pPr>
            <a:r>
              <a:rPr lang="fr-FR" sz="2400" dirty="0">
                <a:latin typeface="Arial Narrow" panose="020B0606020202030204" pitchFamily="34" charset="0"/>
              </a:rPr>
              <a:t>Des Smartphones ont été utilisées pour la collecte des données dans le but de permettre une meilleure localisation des aires de travail des agents enquêteurs et un meilleur contrôle de la qualité des données</a:t>
            </a:r>
          </a:p>
          <a:p>
            <a:pPr>
              <a:buClr>
                <a:srgbClr val="C00000"/>
              </a:buClr>
              <a:buFont typeface="Wingdings" panose="05000000000000000000" pitchFamily="2" charset="2"/>
              <a:buChar char="q"/>
            </a:pPr>
            <a:r>
              <a:rPr lang="fr-FR" sz="2400" dirty="0">
                <a:latin typeface="Arial Narrow" panose="020B0606020202030204" pitchFamily="34" charset="0"/>
              </a:rPr>
              <a:t>Les interviews se sont déroulés par entretien direct dans la langue de choix du répondant dans la période du </a:t>
            </a:r>
            <a:r>
              <a:rPr lang="fr-FR" sz="2400" b="1" dirty="0">
                <a:solidFill>
                  <a:srgbClr val="FF0000"/>
                </a:solidFill>
                <a:latin typeface="Arial Narrow" panose="020B0606020202030204" pitchFamily="34" charset="0"/>
              </a:rPr>
              <a:t>15 au 23 juillet 2020</a:t>
            </a:r>
            <a:r>
              <a:rPr lang="fr-FR" sz="2400" dirty="0">
                <a:latin typeface="Arial Narrow" panose="020B0606020202030204" pitchFamily="34" charset="0"/>
              </a:rPr>
              <a:t>.</a:t>
            </a:r>
            <a:endParaRPr lang="en-US" sz="2400" dirty="0">
              <a:latin typeface="Arial Narrow" panose="020B0606020202030204" pitchFamily="34" charset="0"/>
            </a:endParaRPr>
          </a:p>
          <a:p>
            <a:pPr>
              <a:buClr>
                <a:srgbClr val="C00000"/>
              </a:buClr>
              <a:buFont typeface="Wingdings" panose="05000000000000000000" pitchFamily="2" charset="2"/>
              <a:buChar char="q"/>
            </a:pPr>
            <a:endParaRPr lang="fr-FR" sz="2400" dirty="0">
              <a:latin typeface="Arial Narrow" panose="020B0606020202030204" pitchFamily="34" charset="0"/>
            </a:endParaRPr>
          </a:p>
          <a:p>
            <a:pPr>
              <a:buClr>
                <a:srgbClr val="C00000"/>
              </a:buClr>
              <a:buFont typeface="Wingdings" panose="05000000000000000000" pitchFamily="2" charset="2"/>
              <a:buChar char="q"/>
            </a:pPr>
            <a:endParaRPr lang="fr-FR" sz="2400" dirty="0">
              <a:latin typeface="Arial Narrow" panose="020B0606020202030204" pitchFamily="34" charset="0"/>
            </a:endParaRPr>
          </a:p>
        </p:txBody>
      </p:sp>
    </p:spTree>
    <p:extLst>
      <p:ext uri="{BB962C8B-B14F-4D97-AF65-F5344CB8AC3E}">
        <p14:creationId xmlns:p14="http://schemas.microsoft.com/office/powerpoint/2010/main" val="3461303828"/>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0"/>
            <a:ext cx="8229600" cy="579054"/>
          </a:xfrm>
        </p:spPr>
        <p:txBody>
          <a:bodyPr>
            <a:normAutofit fontScale="90000"/>
          </a:bodyPr>
          <a:lstStyle/>
          <a:p>
            <a:r>
              <a:rPr lang="fr-FR" b="1" dirty="0">
                <a:solidFill>
                  <a:srgbClr val="0000CC"/>
                </a:solidFill>
                <a:latin typeface="Arial Narrow" panose="020B0606020202030204" pitchFamily="34" charset="0"/>
                <a:ea typeface="+mn-ea"/>
                <a:cs typeface="+mn-cs"/>
              </a:rPr>
              <a:t>Répartition spatiale de l’échantillon</a:t>
            </a:r>
          </a:p>
        </p:txBody>
      </p:sp>
      <p:pic>
        <p:nvPicPr>
          <p:cNvPr id="4" name="Picture 4107"/>
          <p:cNvPicPr/>
          <p:nvPr/>
        </p:nvPicPr>
        <p:blipFill>
          <a:blip r:embed="rId2">
            <a:extLst>
              <a:ext uri="{28A0092B-C50C-407E-A947-70E740481C1C}">
                <a14:useLocalDpi xmlns:a14="http://schemas.microsoft.com/office/drawing/2010/main" val="0"/>
              </a:ext>
            </a:extLst>
          </a:blip>
          <a:srcRect/>
          <a:stretch>
            <a:fillRect/>
          </a:stretch>
        </p:blipFill>
        <p:spPr bwMode="auto">
          <a:xfrm>
            <a:off x="1757845" y="762000"/>
            <a:ext cx="8534400" cy="5943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Oval 13"/>
          <p:cNvSpPr/>
          <p:nvPr/>
        </p:nvSpPr>
        <p:spPr>
          <a:xfrm>
            <a:off x="8734947" y="3685182"/>
            <a:ext cx="986791"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201</a:t>
            </a:r>
          </a:p>
        </p:txBody>
      </p:sp>
      <p:sp>
        <p:nvSpPr>
          <p:cNvPr id="33" name="Oval 13"/>
          <p:cNvSpPr/>
          <p:nvPr/>
        </p:nvSpPr>
        <p:spPr>
          <a:xfrm>
            <a:off x="3555876" y="2536354"/>
            <a:ext cx="1010376"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240</a:t>
            </a:r>
          </a:p>
        </p:txBody>
      </p:sp>
      <p:sp>
        <p:nvSpPr>
          <p:cNvPr id="34" name="Oval 13"/>
          <p:cNvSpPr/>
          <p:nvPr/>
        </p:nvSpPr>
        <p:spPr>
          <a:xfrm>
            <a:off x="6978116" y="2140710"/>
            <a:ext cx="986791"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199</a:t>
            </a:r>
          </a:p>
        </p:txBody>
      </p:sp>
      <p:sp>
        <p:nvSpPr>
          <p:cNvPr id="35" name="Oval 13"/>
          <p:cNvSpPr/>
          <p:nvPr/>
        </p:nvSpPr>
        <p:spPr>
          <a:xfrm>
            <a:off x="5806357" y="1351942"/>
            <a:ext cx="986791"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166</a:t>
            </a:r>
          </a:p>
        </p:txBody>
      </p:sp>
      <p:sp>
        <p:nvSpPr>
          <p:cNvPr id="8" name="Oval 13"/>
          <p:cNvSpPr/>
          <p:nvPr/>
        </p:nvSpPr>
        <p:spPr>
          <a:xfrm>
            <a:off x="2710472" y="5715001"/>
            <a:ext cx="1010376"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108</a:t>
            </a:r>
          </a:p>
        </p:txBody>
      </p:sp>
      <p:sp>
        <p:nvSpPr>
          <p:cNvPr id="9" name="Oval 13"/>
          <p:cNvSpPr/>
          <p:nvPr/>
        </p:nvSpPr>
        <p:spPr>
          <a:xfrm>
            <a:off x="6221280" y="5787869"/>
            <a:ext cx="1010376"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410</a:t>
            </a:r>
          </a:p>
        </p:txBody>
      </p:sp>
      <p:sp>
        <p:nvSpPr>
          <p:cNvPr id="10" name="Oval 13"/>
          <p:cNvSpPr/>
          <p:nvPr/>
        </p:nvSpPr>
        <p:spPr>
          <a:xfrm>
            <a:off x="7584246" y="4226990"/>
            <a:ext cx="1010376"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196</a:t>
            </a:r>
          </a:p>
        </p:txBody>
      </p:sp>
      <p:sp>
        <p:nvSpPr>
          <p:cNvPr id="11" name="Oval 13"/>
          <p:cNvSpPr/>
          <p:nvPr/>
        </p:nvSpPr>
        <p:spPr>
          <a:xfrm>
            <a:off x="5121798" y="2619962"/>
            <a:ext cx="1010376"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191</a:t>
            </a:r>
          </a:p>
        </p:txBody>
      </p:sp>
      <p:sp>
        <p:nvSpPr>
          <p:cNvPr id="12" name="Oval 13"/>
          <p:cNvSpPr/>
          <p:nvPr/>
        </p:nvSpPr>
        <p:spPr>
          <a:xfrm>
            <a:off x="4248478" y="4210905"/>
            <a:ext cx="1010376"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199</a:t>
            </a:r>
          </a:p>
        </p:txBody>
      </p:sp>
      <p:sp>
        <p:nvSpPr>
          <p:cNvPr id="13" name="Oval 13"/>
          <p:cNvSpPr/>
          <p:nvPr/>
        </p:nvSpPr>
        <p:spPr>
          <a:xfrm>
            <a:off x="2240534" y="4593772"/>
            <a:ext cx="1010376"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284</a:t>
            </a:r>
          </a:p>
        </p:txBody>
      </p:sp>
      <p:sp>
        <p:nvSpPr>
          <p:cNvPr id="14" name="Oval 13"/>
          <p:cNvSpPr/>
          <p:nvPr/>
        </p:nvSpPr>
        <p:spPr>
          <a:xfrm>
            <a:off x="6162141" y="4505722"/>
            <a:ext cx="1010376"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110</a:t>
            </a:r>
          </a:p>
        </p:txBody>
      </p:sp>
      <p:sp>
        <p:nvSpPr>
          <p:cNvPr id="15" name="Oval 13"/>
          <p:cNvSpPr/>
          <p:nvPr/>
        </p:nvSpPr>
        <p:spPr>
          <a:xfrm>
            <a:off x="6928372" y="3233324"/>
            <a:ext cx="1010376"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120</a:t>
            </a:r>
          </a:p>
        </p:txBody>
      </p:sp>
      <p:sp>
        <p:nvSpPr>
          <p:cNvPr id="16" name="Oval 13"/>
          <p:cNvSpPr/>
          <p:nvPr/>
        </p:nvSpPr>
        <p:spPr>
          <a:xfrm>
            <a:off x="3960688" y="5638801"/>
            <a:ext cx="1010376" cy="707571"/>
          </a:xfrm>
          <a:prstGeom prst="ellipse">
            <a:avLst/>
          </a:prstGeom>
          <a:solidFill>
            <a:schemeClr val="accent3">
              <a:lumMod val="50000"/>
            </a:schemeClr>
          </a:solidFill>
          <a:ln w="5715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400" b="1" dirty="0">
                <a:solidFill>
                  <a:schemeClr val="bg1"/>
                </a:solidFill>
                <a:ea typeface="Times New Roman" panose="02020603050405020304" pitchFamily="18" charset="0"/>
                <a:cs typeface="Times New Roman" panose="02020603050405020304" pitchFamily="18" charset="0"/>
              </a:rPr>
              <a:t>110</a:t>
            </a:r>
          </a:p>
        </p:txBody>
      </p:sp>
    </p:spTree>
    <p:extLst>
      <p:ext uri="{BB962C8B-B14F-4D97-AF65-F5344CB8AC3E}">
        <p14:creationId xmlns:p14="http://schemas.microsoft.com/office/powerpoint/2010/main" val="2763912896"/>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6517" y="91989"/>
            <a:ext cx="6551544" cy="520242"/>
          </a:xfrm>
        </p:spPr>
        <p:txBody>
          <a:bodyPr>
            <a:normAutofit/>
          </a:bodyPr>
          <a:lstStyle/>
          <a:p>
            <a:r>
              <a:rPr lang="fr-FR" sz="2800" b="1" dirty="0">
                <a:solidFill>
                  <a:srgbClr val="0000CC"/>
                </a:solidFill>
                <a:latin typeface="Arial Narrow" panose="020B0606020202030204" pitchFamily="34" charset="0"/>
              </a:rPr>
              <a:t>Profil de l’échantillon quantitatif</a:t>
            </a:r>
          </a:p>
        </p:txBody>
      </p:sp>
      <p:pic>
        <p:nvPicPr>
          <p:cNvPr id="7" name="Image 6">
            <a:extLst>
              <a:ext uri="{FF2B5EF4-FFF2-40B4-BE49-F238E27FC236}">
                <a16:creationId xmlns="" xmlns:a16="http://schemas.microsoft.com/office/drawing/2014/main" id="{46A61DB0-C86D-419F-B8BC-17132AAF82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661" y="612231"/>
            <a:ext cx="7066722" cy="5082891"/>
          </a:xfrm>
          <a:prstGeom prst="rect">
            <a:avLst/>
          </a:prstGeom>
        </p:spPr>
      </p:pic>
      <p:sp>
        <p:nvSpPr>
          <p:cNvPr id="4" name="Titre 1">
            <a:extLst>
              <a:ext uri="{FF2B5EF4-FFF2-40B4-BE49-F238E27FC236}">
                <a16:creationId xmlns="" xmlns:a16="http://schemas.microsoft.com/office/drawing/2014/main" id="{03F42C9F-3903-4BC1-8DD2-031298F03724}"/>
              </a:ext>
            </a:extLst>
          </p:cNvPr>
          <p:cNvSpPr txBox="1">
            <a:spLocks/>
          </p:cNvSpPr>
          <p:nvPr/>
        </p:nvSpPr>
        <p:spPr>
          <a:xfrm>
            <a:off x="7144578" y="194693"/>
            <a:ext cx="5047422" cy="520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rgbClr val="0000CC"/>
                </a:solidFill>
                <a:latin typeface="Arial Narrow" panose="020B0606020202030204" pitchFamily="34" charset="0"/>
              </a:rPr>
              <a:t>Profil de l’échantillon qualitatif</a:t>
            </a:r>
          </a:p>
        </p:txBody>
      </p:sp>
      <p:sp>
        <p:nvSpPr>
          <p:cNvPr id="3" name="Rectangle 2">
            <a:extLst>
              <a:ext uri="{FF2B5EF4-FFF2-40B4-BE49-F238E27FC236}">
                <a16:creationId xmlns="" xmlns:a16="http://schemas.microsoft.com/office/drawing/2014/main" id="{BD5E3879-24A3-4C34-BB17-A5DC6B28E8C1}"/>
              </a:ext>
            </a:extLst>
          </p:cNvPr>
          <p:cNvSpPr/>
          <p:nvPr/>
        </p:nvSpPr>
        <p:spPr>
          <a:xfrm>
            <a:off x="6977271" y="867656"/>
            <a:ext cx="4969564" cy="5081456"/>
          </a:xfrm>
          <a:prstGeom prst="rect">
            <a:avLst/>
          </a:prstGeom>
        </p:spPr>
        <p:txBody>
          <a:bodyPr wrap="square">
            <a:spAutoFit/>
          </a:bodyPr>
          <a:lstStyle/>
          <a:p>
            <a:pPr algn="just">
              <a:lnSpc>
                <a:spcPct val="115000"/>
              </a:lnSpc>
              <a:spcAft>
                <a:spcPts val="1000"/>
              </a:spcAft>
            </a:pPr>
            <a:r>
              <a:rPr lang="fr-FR" sz="2400" b="1" i="1" dirty="0">
                <a:latin typeface="Arial Narrow" panose="020B0606020202030204" pitchFamily="34" charset="0"/>
                <a:ea typeface="Calibri" panose="020F0502020204030204" pitchFamily="34" charset="0"/>
                <a:cs typeface="Arial" panose="020B0604020202020204" pitchFamily="34" charset="0"/>
              </a:rPr>
              <a:t>112 entretiens avec des personnes issues:</a:t>
            </a:r>
          </a:p>
          <a:p>
            <a:pPr marL="342900" indent="-342900" algn="just">
              <a:lnSpc>
                <a:spcPct val="115000"/>
              </a:lnSpc>
              <a:spcAft>
                <a:spcPts val="1000"/>
              </a:spcAft>
              <a:buFont typeface="Arial" panose="020B0604020202020204" pitchFamily="34" charset="0"/>
              <a:buChar char="•"/>
            </a:pPr>
            <a:r>
              <a:rPr lang="fr-FR" sz="2400" dirty="0">
                <a:latin typeface="Arial Narrow" panose="020B0606020202030204" pitchFamily="34" charset="0"/>
                <a:ea typeface="Calibri" panose="020F0502020204030204" pitchFamily="34" charset="0"/>
                <a:cs typeface="Arial" panose="020B0604020202020204" pitchFamily="34" charset="0"/>
              </a:rPr>
              <a:t> des collectivités territoriales;</a:t>
            </a:r>
          </a:p>
          <a:p>
            <a:pPr marL="342900" indent="-342900" algn="just">
              <a:lnSpc>
                <a:spcPct val="115000"/>
              </a:lnSpc>
              <a:spcAft>
                <a:spcPts val="1000"/>
              </a:spcAft>
              <a:buFont typeface="Arial" panose="020B0604020202020204" pitchFamily="34" charset="0"/>
              <a:buChar char="•"/>
            </a:pPr>
            <a:r>
              <a:rPr lang="fr-FR" sz="2400" dirty="0">
                <a:latin typeface="Arial Narrow" panose="020B0606020202030204" pitchFamily="34" charset="0"/>
                <a:ea typeface="Calibri" panose="020F0502020204030204" pitchFamily="34" charset="0"/>
                <a:cs typeface="Arial" panose="020B0604020202020204" pitchFamily="34" charset="0"/>
              </a:rPr>
              <a:t> des organisations représentatives des jeunes et des femmes dans toutes les régions;</a:t>
            </a:r>
          </a:p>
          <a:p>
            <a:pPr marL="342900" indent="-342900" algn="just">
              <a:lnSpc>
                <a:spcPct val="115000"/>
              </a:lnSpc>
              <a:spcAft>
                <a:spcPts val="1000"/>
              </a:spcAft>
              <a:buFont typeface="Arial" panose="020B0604020202020204" pitchFamily="34" charset="0"/>
              <a:buChar char="•"/>
            </a:pPr>
            <a:r>
              <a:rPr lang="fr-FR" sz="2400" dirty="0">
                <a:latin typeface="Arial Narrow" panose="020B0606020202030204" pitchFamily="34" charset="0"/>
                <a:ea typeface="Calibri" panose="020F0502020204030204" pitchFamily="34" charset="0"/>
                <a:cs typeface="Arial" panose="020B0604020202020204" pitchFamily="34" charset="0"/>
              </a:rPr>
              <a:t>des agriculteurs;</a:t>
            </a:r>
          </a:p>
          <a:p>
            <a:pPr marL="342900" indent="-342900" algn="just">
              <a:lnSpc>
                <a:spcPct val="115000"/>
              </a:lnSpc>
              <a:spcAft>
                <a:spcPts val="1000"/>
              </a:spcAft>
              <a:buFont typeface="Arial" panose="020B0604020202020204" pitchFamily="34" charset="0"/>
              <a:buChar char="•"/>
            </a:pPr>
            <a:r>
              <a:rPr lang="fr-FR" sz="2400" dirty="0">
                <a:latin typeface="Arial Narrow" panose="020B0606020202030204" pitchFamily="34" charset="0"/>
                <a:ea typeface="Calibri" panose="020F0502020204030204" pitchFamily="34" charset="0"/>
                <a:cs typeface="Arial" panose="020B0604020202020204" pitchFamily="34" charset="0"/>
              </a:rPr>
              <a:t>des syndicats;</a:t>
            </a:r>
          </a:p>
          <a:p>
            <a:pPr marL="342900" indent="-342900" algn="just">
              <a:lnSpc>
                <a:spcPct val="115000"/>
              </a:lnSpc>
              <a:spcAft>
                <a:spcPts val="1000"/>
              </a:spcAft>
              <a:buFont typeface="Arial" panose="020B0604020202020204" pitchFamily="34" charset="0"/>
              <a:buChar char="•"/>
            </a:pPr>
            <a:r>
              <a:rPr lang="fr-FR" sz="2400" dirty="0">
                <a:latin typeface="Arial Narrow" panose="020B0606020202030204" pitchFamily="34" charset="0"/>
                <a:ea typeface="Calibri" panose="020F0502020204030204" pitchFamily="34" charset="0"/>
                <a:cs typeface="Arial" panose="020B0604020202020204" pitchFamily="34" charset="0"/>
              </a:rPr>
              <a:t>des autorités coutumières et religieuses</a:t>
            </a:r>
          </a:p>
          <a:p>
            <a:pPr marL="342900" indent="-342900" algn="just">
              <a:lnSpc>
                <a:spcPct val="115000"/>
              </a:lnSpc>
              <a:spcAft>
                <a:spcPts val="1000"/>
              </a:spcAft>
              <a:buFont typeface="Arial" panose="020B0604020202020204" pitchFamily="34" charset="0"/>
              <a:buChar char="•"/>
            </a:pPr>
            <a:r>
              <a:rPr lang="fr-FR" sz="2400" dirty="0">
                <a:latin typeface="Arial Narrow" panose="020B0606020202030204" pitchFamily="34" charset="0"/>
                <a:ea typeface="Calibri" panose="020F0502020204030204" pitchFamily="34" charset="0"/>
                <a:cs typeface="Arial" panose="020B0604020202020204" pitchFamily="34" charset="0"/>
              </a:rPr>
              <a:t>D’autres personnes ressources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879765"/>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434488051"/>
              </p:ext>
            </p:extLst>
          </p:nvPr>
        </p:nvGraphicFramePr>
        <p:xfrm>
          <a:off x="420757" y="795130"/>
          <a:ext cx="1149626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751717"/>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9793813-CBC5-4E6D-BFEA-3C8A4B754402}"/>
              </a:ext>
            </a:extLst>
          </p:cNvPr>
          <p:cNvSpPr>
            <a:spLocks noGrp="1"/>
          </p:cNvSpPr>
          <p:nvPr>
            <p:ph type="title"/>
          </p:nvPr>
        </p:nvSpPr>
        <p:spPr>
          <a:xfrm>
            <a:off x="838200" y="365125"/>
            <a:ext cx="10515600" cy="630555"/>
          </a:xfrm>
        </p:spPr>
        <p:txBody>
          <a:bodyPr vert="horz" lIns="91440" tIns="45720" rIns="91440" bIns="45720" rtlCol="0" anchor="ctr">
            <a:normAutofit fontScale="90000"/>
          </a:bodyPr>
          <a:lstStyle/>
          <a:p>
            <a:r>
              <a:rPr lang="fr-FR" b="1" dirty="0">
                <a:solidFill>
                  <a:srgbClr val="0000CC"/>
                </a:solidFill>
                <a:latin typeface="Arial Narrow" panose="020B0606020202030204" pitchFamily="34" charset="0"/>
                <a:ea typeface="+mn-ea"/>
                <a:cs typeface="+mn-cs"/>
              </a:rPr>
              <a:t>Le Burkina Faso en 2020</a:t>
            </a:r>
          </a:p>
        </p:txBody>
      </p:sp>
      <p:pic>
        <p:nvPicPr>
          <p:cNvPr id="5" name="Image 4">
            <a:extLst>
              <a:ext uri="{FF2B5EF4-FFF2-40B4-BE49-F238E27FC236}">
                <a16:creationId xmlns="" xmlns:a16="http://schemas.microsoft.com/office/drawing/2014/main" id="{07B0ECA0-562C-4EDB-B0BF-54F95BFF14EF}"/>
              </a:ext>
            </a:extLst>
          </p:cNvPr>
          <p:cNvPicPr>
            <a:picLocks noChangeAspect="1"/>
          </p:cNvPicPr>
          <p:nvPr/>
        </p:nvPicPr>
        <p:blipFill>
          <a:blip r:embed="rId2"/>
          <a:stretch>
            <a:fillRect/>
          </a:stretch>
        </p:blipFill>
        <p:spPr>
          <a:xfrm>
            <a:off x="-1" y="1275022"/>
            <a:ext cx="11757563" cy="5217853"/>
          </a:xfrm>
          <a:prstGeom prst="rect">
            <a:avLst/>
          </a:prstGeom>
        </p:spPr>
      </p:pic>
    </p:spTree>
    <p:extLst>
      <p:ext uri="{BB962C8B-B14F-4D97-AF65-F5344CB8AC3E}">
        <p14:creationId xmlns:p14="http://schemas.microsoft.com/office/powerpoint/2010/main" val="1224527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016B381-5F62-4EFA-885C-83F2413DD2DF}"/>
              </a:ext>
            </a:extLst>
          </p:cNvPr>
          <p:cNvSpPr>
            <a:spLocks noGrp="1"/>
          </p:cNvSpPr>
          <p:nvPr>
            <p:ph type="title"/>
          </p:nvPr>
        </p:nvSpPr>
        <p:spPr>
          <a:xfrm>
            <a:off x="838200" y="173037"/>
            <a:ext cx="10515600" cy="1325563"/>
          </a:xfrm>
        </p:spPr>
        <p:txBody>
          <a:bodyPr vert="horz" lIns="91440" tIns="45720" rIns="91440" bIns="45720" rtlCol="0" anchor="ctr">
            <a:normAutofit/>
          </a:bodyPr>
          <a:lstStyle/>
          <a:p>
            <a:r>
              <a:rPr lang="fr-FR" b="1" dirty="0">
                <a:solidFill>
                  <a:srgbClr val="0000CC"/>
                </a:solidFill>
                <a:latin typeface="Arial Narrow" panose="020B0606020202030204" pitchFamily="34" charset="0"/>
                <a:ea typeface="+mn-ea"/>
                <a:cs typeface="+mn-cs"/>
              </a:rPr>
              <a:t>Les élections du 22 novembre</a:t>
            </a:r>
          </a:p>
        </p:txBody>
      </p:sp>
      <p:pic>
        <p:nvPicPr>
          <p:cNvPr id="3" name="Image 2">
            <a:extLst>
              <a:ext uri="{FF2B5EF4-FFF2-40B4-BE49-F238E27FC236}">
                <a16:creationId xmlns="" xmlns:a16="http://schemas.microsoft.com/office/drawing/2014/main" id="{11CA878D-3FFD-4D90-9568-A9DB8BF777BC}"/>
              </a:ext>
            </a:extLst>
          </p:cNvPr>
          <p:cNvPicPr>
            <a:picLocks noChangeAspect="1"/>
          </p:cNvPicPr>
          <p:nvPr/>
        </p:nvPicPr>
        <p:blipFill>
          <a:blip r:embed="rId3"/>
          <a:stretch>
            <a:fillRect/>
          </a:stretch>
        </p:blipFill>
        <p:spPr>
          <a:xfrm>
            <a:off x="154498" y="1655931"/>
            <a:ext cx="11454406" cy="2878850"/>
          </a:xfrm>
          <a:prstGeom prst="rect">
            <a:avLst/>
          </a:prstGeom>
        </p:spPr>
      </p:pic>
    </p:spTree>
    <p:extLst>
      <p:ext uri="{BB962C8B-B14F-4D97-AF65-F5344CB8AC3E}">
        <p14:creationId xmlns:p14="http://schemas.microsoft.com/office/powerpoint/2010/main" val="3865142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B1063FD-C897-4603-B9B1-F509F7653C61}"/>
              </a:ext>
            </a:extLst>
          </p:cNvPr>
          <p:cNvSpPr>
            <a:spLocks noGrp="1"/>
          </p:cNvSpPr>
          <p:nvPr>
            <p:ph type="title"/>
          </p:nvPr>
        </p:nvSpPr>
        <p:spPr/>
        <p:txBody>
          <a:bodyPr/>
          <a:lstStyle/>
          <a:p>
            <a:r>
              <a:rPr lang="fr-FR" b="1" dirty="0">
                <a:solidFill>
                  <a:srgbClr val="0000CC"/>
                </a:solidFill>
                <a:latin typeface="Arial Narrow" panose="020B0606020202030204" pitchFamily="34" charset="0"/>
                <a:ea typeface="+mn-ea"/>
                <a:cs typeface="+mn-cs"/>
              </a:rPr>
              <a:t>Intention de vote le 22 novembre 2020</a:t>
            </a:r>
          </a:p>
        </p:txBody>
      </p:sp>
      <p:pic>
        <p:nvPicPr>
          <p:cNvPr id="3" name="Image 2">
            <a:extLst>
              <a:ext uri="{FF2B5EF4-FFF2-40B4-BE49-F238E27FC236}">
                <a16:creationId xmlns="" xmlns:a16="http://schemas.microsoft.com/office/drawing/2014/main" id="{1F6AD56D-5A48-4D0B-B76B-CB45AE88B0B1}"/>
              </a:ext>
            </a:extLst>
          </p:cNvPr>
          <p:cNvPicPr>
            <a:picLocks noChangeAspect="1"/>
          </p:cNvPicPr>
          <p:nvPr/>
        </p:nvPicPr>
        <p:blipFill>
          <a:blip r:embed="rId2"/>
          <a:stretch>
            <a:fillRect/>
          </a:stretch>
        </p:blipFill>
        <p:spPr>
          <a:xfrm>
            <a:off x="1015088" y="1447441"/>
            <a:ext cx="5080912" cy="4962291"/>
          </a:xfrm>
          <a:prstGeom prst="rect">
            <a:avLst/>
          </a:prstGeom>
        </p:spPr>
      </p:pic>
    </p:spTree>
    <p:extLst>
      <p:ext uri="{BB962C8B-B14F-4D97-AF65-F5344CB8AC3E}">
        <p14:creationId xmlns:p14="http://schemas.microsoft.com/office/powerpoint/2010/main" val="297714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13,7% annoncent qu’ils ne voteront pas</a:t>
            </a:r>
            <a:endParaRPr lang="fr-FR" b="1" dirty="0"/>
          </a:p>
        </p:txBody>
      </p:sp>
      <p:sp>
        <p:nvSpPr>
          <p:cNvPr id="3" name="Espace réservé du contenu 2"/>
          <p:cNvSpPr>
            <a:spLocks noGrp="1"/>
          </p:cNvSpPr>
          <p:nvPr>
            <p:ph idx="1"/>
          </p:nvPr>
        </p:nvSpPr>
        <p:spPr/>
        <p:txBody>
          <a:bodyPr/>
          <a:lstStyle/>
          <a:p>
            <a:r>
              <a:rPr lang="fr-FR" dirty="0" smtClean="0"/>
              <a:t>La région du Sud Ouest vient en tête avec 31% </a:t>
            </a:r>
          </a:p>
          <a:p>
            <a:r>
              <a:rPr lang="fr-FR" dirty="0" smtClean="0"/>
              <a:t>La région de l’Est avec 28%</a:t>
            </a:r>
          </a:p>
          <a:p>
            <a:r>
              <a:rPr lang="fr-FR" dirty="0" smtClean="0"/>
              <a:t>La région des Hauts Bassins avec 22%</a:t>
            </a:r>
            <a:endParaRPr lang="fr-FR" dirty="0"/>
          </a:p>
        </p:txBody>
      </p:sp>
    </p:spTree>
    <p:extLst>
      <p:ext uri="{BB962C8B-B14F-4D97-AF65-F5344CB8AC3E}">
        <p14:creationId xmlns:p14="http://schemas.microsoft.com/office/powerpoint/2010/main" val="1979819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BIENVENUE</a:t>
            </a:r>
            <a:endParaRPr lang="fr-FR" dirty="0"/>
          </a:p>
        </p:txBody>
      </p:sp>
      <p:sp>
        <p:nvSpPr>
          <p:cNvPr id="3" name="Espace réservé du contenu 2"/>
          <p:cNvSpPr>
            <a:spLocks noGrp="1"/>
          </p:cNvSpPr>
          <p:nvPr>
            <p:ph idx="1"/>
          </p:nvPr>
        </p:nvSpPr>
        <p:spPr/>
        <p:txBody>
          <a:bodyPr/>
          <a:lstStyle/>
          <a:p>
            <a:r>
              <a:rPr lang="fr-FR" dirty="0" smtClean="0"/>
              <a:t>POINT SUR LES ACTIVITÉS DE LA CODEL DEPUIS LE DEBUT DU PROCESSUS ELECTORAL</a:t>
            </a:r>
          </a:p>
          <a:p>
            <a:pPr marL="0" indent="0">
              <a:buNone/>
            </a:pPr>
            <a:endParaRPr lang="fr-FR" dirty="0" smtClean="0"/>
          </a:p>
          <a:p>
            <a:r>
              <a:rPr lang="fr-FR" dirty="0" smtClean="0"/>
              <a:t>PRESENTATION DES RÉSULTATS DU SONDAGE SUR LES POLITIQUES PUBLIQUES PRIORITAIRES A METTRE SUR L’AGENDA DE LA CAMPAGNE ELECTORALE</a:t>
            </a:r>
            <a:endParaRPr lang="fr-FR" dirty="0"/>
          </a:p>
        </p:txBody>
      </p:sp>
    </p:spTree>
    <p:extLst>
      <p:ext uri="{BB962C8B-B14F-4D97-AF65-F5344CB8AC3E}">
        <p14:creationId xmlns:p14="http://schemas.microsoft.com/office/powerpoint/2010/main" val="3614512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79,2% annoncent qu’ils voteront</a:t>
            </a:r>
            <a:endParaRPr lang="fr-FR" b="1" dirty="0"/>
          </a:p>
        </p:txBody>
      </p:sp>
      <p:sp>
        <p:nvSpPr>
          <p:cNvPr id="3" name="Espace réservé du contenu 2"/>
          <p:cNvSpPr>
            <a:spLocks noGrp="1"/>
          </p:cNvSpPr>
          <p:nvPr>
            <p:ph idx="1"/>
          </p:nvPr>
        </p:nvSpPr>
        <p:spPr/>
        <p:txBody>
          <a:bodyPr/>
          <a:lstStyle/>
          <a:p>
            <a:r>
              <a:rPr lang="fr-FR" dirty="0" smtClean="0"/>
              <a:t>La région du Nord en tête 94,1%</a:t>
            </a:r>
          </a:p>
          <a:p>
            <a:r>
              <a:rPr lang="fr-FR" dirty="0" smtClean="0"/>
              <a:t>Centre nord 90,8%</a:t>
            </a:r>
          </a:p>
          <a:p>
            <a:r>
              <a:rPr lang="fr-FR" dirty="0" smtClean="0"/>
              <a:t>Sahel et Boucle du Mouhoun 86,2%</a:t>
            </a:r>
            <a:endParaRPr lang="fr-FR" dirty="0"/>
          </a:p>
        </p:txBody>
      </p:sp>
    </p:spTree>
    <p:extLst>
      <p:ext uri="{BB962C8B-B14F-4D97-AF65-F5344CB8AC3E}">
        <p14:creationId xmlns:p14="http://schemas.microsoft.com/office/powerpoint/2010/main" val="4042091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308CAFA-8455-4C8E-A823-AE3476571016}"/>
              </a:ext>
            </a:extLst>
          </p:cNvPr>
          <p:cNvSpPr>
            <a:spLocks noGrp="1"/>
          </p:cNvSpPr>
          <p:nvPr>
            <p:ph type="title"/>
          </p:nvPr>
        </p:nvSpPr>
        <p:spPr>
          <a:xfrm>
            <a:off x="838200" y="0"/>
            <a:ext cx="10515600" cy="1325563"/>
          </a:xfrm>
        </p:spPr>
        <p:txBody>
          <a:bodyPr vert="horz" lIns="91440" tIns="45720" rIns="91440" bIns="45720" rtlCol="0" anchor="ctr">
            <a:normAutofit/>
          </a:bodyPr>
          <a:lstStyle/>
          <a:p>
            <a:r>
              <a:rPr lang="fr-FR" b="1" dirty="0">
                <a:solidFill>
                  <a:srgbClr val="0000CC"/>
                </a:solidFill>
                <a:latin typeface="Arial Narrow" panose="020B0606020202030204" pitchFamily="34" charset="0"/>
                <a:ea typeface="+mn-ea"/>
                <a:cs typeface="+mn-cs"/>
              </a:rPr>
              <a:t>Principale motivation du vote du 22 novembre </a:t>
            </a:r>
          </a:p>
        </p:txBody>
      </p:sp>
      <p:pic>
        <p:nvPicPr>
          <p:cNvPr id="3" name="Image 2">
            <a:extLst>
              <a:ext uri="{FF2B5EF4-FFF2-40B4-BE49-F238E27FC236}">
                <a16:creationId xmlns="" xmlns:a16="http://schemas.microsoft.com/office/drawing/2014/main" id="{7EDDF0A5-6821-43BE-9CC4-7B9A5B9B4669}"/>
              </a:ext>
            </a:extLst>
          </p:cNvPr>
          <p:cNvPicPr>
            <a:picLocks noChangeAspect="1"/>
          </p:cNvPicPr>
          <p:nvPr/>
        </p:nvPicPr>
        <p:blipFill>
          <a:blip r:embed="rId2"/>
          <a:stretch>
            <a:fillRect/>
          </a:stretch>
        </p:blipFill>
        <p:spPr>
          <a:xfrm>
            <a:off x="122564" y="1325564"/>
            <a:ext cx="10243950" cy="4082656"/>
          </a:xfrm>
          <a:prstGeom prst="rect">
            <a:avLst/>
          </a:prstGeom>
        </p:spPr>
      </p:pic>
    </p:spTree>
    <p:extLst>
      <p:ext uri="{BB962C8B-B14F-4D97-AF65-F5344CB8AC3E}">
        <p14:creationId xmlns:p14="http://schemas.microsoft.com/office/powerpoint/2010/main" val="2684209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184696101"/>
              </p:ext>
            </p:extLst>
          </p:nvPr>
        </p:nvGraphicFramePr>
        <p:xfrm>
          <a:off x="420757" y="795130"/>
          <a:ext cx="1149626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320662"/>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1FB634A-682A-4C03-BC16-2AE21ED118C7}"/>
              </a:ext>
            </a:extLst>
          </p:cNvPr>
          <p:cNvSpPr>
            <a:spLocks noGrp="1"/>
          </p:cNvSpPr>
          <p:nvPr>
            <p:ph type="title"/>
          </p:nvPr>
        </p:nvSpPr>
        <p:spPr>
          <a:xfrm>
            <a:off x="231228" y="112877"/>
            <a:ext cx="12034345" cy="1325563"/>
          </a:xfrm>
        </p:spPr>
        <p:txBody>
          <a:bodyPr>
            <a:normAutofit/>
          </a:bodyPr>
          <a:lstStyle/>
          <a:p>
            <a:r>
              <a:rPr lang="fr-FR" sz="3600" b="1" dirty="0">
                <a:solidFill>
                  <a:srgbClr val="0000CC"/>
                </a:solidFill>
                <a:latin typeface="Arial Narrow" panose="020B0606020202030204" pitchFamily="34" charset="0"/>
                <a:ea typeface="+mn-ea"/>
                <a:cs typeface="+mn-cs"/>
              </a:rPr>
              <a:t>Les principales priorités qui doivent guider le programme de société des différents candidats</a:t>
            </a:r>
            <a:r>
              <a:rPr lang="fr-FR" sz="3600" b="1" dirty="0"/>
              <a:t> </a:t>
            </a:r>
            <a:endParaRPr lang="fr-FR" sz="3600" dirty="0"/>
          </a:p>
        </p:txBody>
      </p:sp>
      <p:pic>
        <p:nvPicPr>
          <p:cNvPr id="5" name="Image 4">
            <a:extLst>
              <a:ext uri="{FF2B5EF4-FFF2-40B4-BE49-F238E27FC236}">
                <a16:creationId xmlns="" xmlns:a16="http://schemas.microsoft.com/office/drawing/2014/main" id="{C92F3CE9-B1CC-4E2E-9362-C1F0C943BBA6}"/>
              </a:ext>
            </a:extLst>
          </p:cNvPr>
          <p:cNvPicPr>
            <a:picLocks noChangeAspect="1"/>
          </p:cNvPicPr>
          <p:nvPr/>
        </p:nvPicPr>
        <p:blipFill>
          <a:blip r:embed="rId2"/>
          <a:stretch>
            <a:fillRect/>
          </a:stretch>
        </p:blipFill>
        <p:spPr>
          <a:xfrm>
            <a:off x="429545" y="1263504"/>
            <a:ext cx="11464356" cy="5481619"/>
          </a:xfrm>
          <a:prstGeom prst="rect">
            <a:avLst/>
          </a:prstGeom>
        </p:spPr>
      </p:pic>
    </p:spTree>
    <p:extLst>
      <p:ext uri="{BB962C8B-B14F-4D97-AF65-F5344CB8AC3E}">
        <p14:creationId xmlns:p14="http://schemas.microsoft.com/office/powerpoint/2010/main" val="1701016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736600" y="476885"/>
            <a:ext cx="10515600" cy="823595"/>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 la  sécurité et de la défense du territoire</a:t>
            </a:r>
          </a:p>
        </p:txBody>
      </p:sp>
      <p:pic>
        <p:nvPicPr>
          <p:cNvPr id="7" name="Image 6">
            <a:extLst>
              <a:ext uri="{FF2B5EF4-FFF2-40B4-BE49-F238E27FC236}">
                <a16:creationId xmlns="" xmlns:a16="http://schemas.microsoft.com/office/drawing/2014/main" id="{BBF8C0F5-2B8A-4289-858D-359148A815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333" y="1439796"/>
            <a:ext cx="10715668" cy="4483926"/>
          </a:xfrm>
          <a:prstGeom prst="rect">
            <a:avLst/>
          </a:prstGeom>
        </p:spPr>
      </p:pic>
      <p:sp>
        <p:nvSpPr>
          <p:cNvPr id="3" name="Rectangle 2">
            <a:extLst>
              <a:ext uri="{FF2B5EF4-FFF2-40B4-BE49-F238E27FC236}">
                <a16:creationId xmlns="" xmlns:a16="http://schemas.microsoft.com/office/drawing/2014/main" id="{D62ECF3D-336B-4987-864A-11CC87630C81}"/>
              </a:ext>
            </a:extLst>
          </p:cNvPr>
          <p:cNvSpPr/>
          <p:nvPr/>
        </p:nvSpPr>
        <p:spPr>
          <a:xfrm>
            <a:off x="0" y="6381115"/>
            <a:ext cx="12192000" cy="461665"/>
          </a:xfrm>
          <a:prstGeom prst="rect">
            <a:avLst/>
          </a:prstGeom>
          <a:solidFill>
            <a:srgbClr val="C00000"/>
          </a:solidFill>
        </p:spPr>
        <p:txBody>
          <a:bodyPr wrap="square">
            <a:spAutoFit/>
          </a:bodyPr>
          <a:lstStyle/>
          <a:p>
            <a:r>
              <a:rPr lang="fr-FR" sz="24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Faire de nos forces de défense et de sécurité intérieure une force moderne</a:t>
            </a:r>
            <a:endParaRPr lang="fr-FR" sz="2400" dirty="0">
              <a:solidFill>
                <a:schemeClr val="bg1"/>
              </a:solidFill>
            </a:endParaRPr>
          </a:p>
        </p:txBody>
      </p:sp>
    </p:spTree>
    <p:extLst>
      <p:ext uri="{BB962C8B-B14F-4D97-AF65-F5344CB8AC3E}">
        <p14:creationId xmlns:p14="http://schemas.microsoft.com/office/powerpoint/2010/main" val="3906955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736600" y="476885"/>
            <a:ext cx="10515600" cy="823595"/>
          </a:xfrm>
        </p:spPr>
        <p:txBody>
          <a:bodyPr vert="horz" lIns="91440" tIns="45720" rIns="91440" bIns="45720" rtlCol="0" anchor="ctr">
            <a:normAutofit/>
          </a:bodyPr>
          <a:lstStyle/>
          <a:p>
            <a:r>
              <a:rPr lang="fr-FR" sz="3600" b="1" dirty="0">
                <a:solidFill>
                  <a:srgbClr val="0000CC"/>
                </a:solidFill>
                <a:latin typeface="Arial Narrow" panose="020B0606020202030204" pitchFamily="34" charset="0"/>
                <a:ea typeface="+mn-ea"/>
                <a:cs typeface="+mn-cs"/>
              </a:rPr>
              <a:t>Les principales priorités dans le domaine de la santé</a:t>
            </a:r>
          </a:p>
        </p:txBody>
      </p:sp>
      <p:pic>
        <p:nvPicPr>
          <p:cNvPr id="8" name="Image 7">
            <a:extLst>
              <a:ext uri="{FF2B5EF4-FFF2-40B4-BE49-F238E27FC236}">
                <a16:creationId xmlns="" xmlns:a16="http://schemas.microsoft.com/office/drawing/2014/main" id="{1A43759A-98EA-4CC5-BC07-96250FF21D4B}"/>
              </a:ext>
            </a:extLst>
          </p:cNvPr>
          <p:cNvPicPr>
            <a:picLocks noChangeAspect="1"/>
          </p:cNvPicPr>
          <p:nvPr/>
        </p:nvPicPr>
        <p:blipFill>
          <a:blip r:embed="rId2"/>
          <a:stretch>
            <a:fillRect/>
          </a:stretch>
        </p:blipFill>
        <p:spPr>
          <a:xfrm>
            <a:off x="510208" y="1182563"/>
            <a:ext cx="10515601" cy="5111750"/>
          </a:xfrm>
          <a:prstGeom prst="rect">
            <a:avLst/>
          </a:prstGeom>
        </p:spPr>
      </p:pic>
      <p:sp>
        <p:nvSpPr>
          <p:cNvPr id="3" name="Rectangle 2">
            <a:extLst>
              <a:ext uri="{FF2B5EF4-FFF2-40B4-BE49-F238E27FC236}">
                <a16:creationId xmlns="" xmlns:a16="http://schemas.microsoft.com/office/drawing/2014/main" id="{DA4E0AFD-9CE2-4562-AD5B-528439E7353D}"/>
              </a:ext>
            </a:extLst>
          </p:cNvPr>
          <p:cNvSpPr/>
          <p:nvPr/>
        </p:nvSpPr>
        <p:spPr>
          <a:xfrm>
            <a:off x="0" y="6294313"/>
            <a:ext cx="12192000" cy="423129"/>
          </a:xfrm>
          <a:prstGeom prst="rect">
            <a:avLst/>
          </a:prstGeom>
          <a:solidFill>
            <a:srgbClr val="C00000"/>
          </a:solidFill>
        </p:spPr>
        <p:txBody>
          <a:bodyPr wrap="square">
            <a:spAutoFit/>
          </a:bodyPr>
          <a:lstStyle/>
          <a:p>
            <a:pPr lvl="1">
              <a:lnSpc>
                <a:spcPct val="115000"/>
              </a:lnSpc>
              <a:spcBef>
                <a:spcPts val="200"/>
              </a:spcBef>
              <a:spcAft>
                <a:spcPts val="0"/>
              </a:spcAft>
            </a:pPr>
            <a:r>
              <a:rPr lang="fr-FR" sz="20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Poursuivre et élargir la gratuité des soins et relever le plateau technique des structures publiques de santé</a:t>
            </a:r>
            <a:endParaRPr lang="fr-FR" sz="2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601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F1CD6B3-B779-45E0-85CE-53DCAA86AE26}"/>
              </a:ext>
            </a:extLst>
          </p:cNvPr>
          <p:cNvSpPr>
            <a:spLocks noGrp="1"/>
          </p:cNvSpPr>
          <p:nvPr>
            <p:ph type="title"/>
          </p:nvPr>
        </p:nvSpPr>
        <p:spPr/>
        <p:txBody>
          <a:bodyPr vert="horz" lIns="91440" tIns="45720" rIns="91440" bIns="45720" rtlCol="0" anchor="ctr">
            <a:normAutofit/>
          </a:bodyPr>
          <a:lstStyle/>
          <a:p>
            <a:r>
              <a:rPr lang="fr-FR" sz="3600" b="1" dirty="0">
                <a:solidFill>
                  <a:srgbClr val="0000CC"/>
                </a:solidFill>
                <a:latin typeface="Arial Narrow" panose="020B0606020202030204" pitchFamily="34" charset="0"/>
                <a:ea typeface="+mn-ea"/>
                <a:cs typeface="+mn-cs"/>
              </a:rPr>
              <a:t>Améliorer l’employabilité des jeunes</a:t>
            </a:r>
          </a:p>
        </p:txBody>
      </p:sp>
      <p:sp>
        <p:nvSpPr>
          <p:cNvPr id="3" name="Espace réservé du contenu 2">
            <a:extLst>
              <a:ext uri="{FF2B5EF4-FFF2-40B4-BE49-F238E27FC236}">
                <a16:creationId xmlns="" xmlns:a16="http://schemas.microsoft.com/office/drawing/2014/main" id="{64130DF7-0A72-4A85-A078-11FDA67BFEB9}"/>
              </a:ext>
            </a:extLst>
          </p:cNvPr>
          <p:cNvSpPr>
            <a:spLocks noGrp="1"/>
          </p:cNvSpPr>
          <p:nvPr>
            <p:ph idx="1"/>
          </p:nvPr>
        </p:nvSpPr>
        <p:spPr/>
        <p:txBody>
          <a:bodyPr/>
          <a:lstStyle/>
          <a:p>
            <a:pPr marL="0" indent="0" algn="just">
              <a:buNone/>
            </a:pPr>
            <a:r>
              <a:rPr lang="fr-FR" dirty="0">
                <a:latin typeface="Arial Narrow" panose="020B0606020202030204" pitchFamily="34" charset="0"/>
              </a:rPr>
              <a:t>Selon les personnes interrogées il faut:</a:t>
            </a:r>
          </a:p>
          <a:p>
            <a:pPr algn="just"/>
            <a:r>
              <a:rPr lang="fr-FR" dirty="0">
                <a:latin typeface="Arial Narrow" panose="020B0606020202030204" pitchFamily="34" charset="0"/>
              </a:rPr>
              <a:t>absolument revoir le système éducatif dans l’optique de l’orienter vers la formation technique et professionnelle</a:t>
            </a:r>
          </a:p>
          <a:p>
            <a:pPr algn="just"/>
            <a:r>
              <a:rPr lang="fr-FR" dirty="0">
                <a:latin typeface="Arial Narrow" panose="020B0606020202030204" pitchFamily="34" charset="0"/>
              </a:rPr>
              <a:t>orienter les jeunes vers l’auto-emploi par la création des petites et moyennes entreprises</a:t>
            </a:r>
          </a:p>
          <a:p>
            <a:pPr algn="just"/>
            <a:r>
              <a:rPr lang="fr-FR" dirty="0">
                <a:latin typeface="Arial Narrow" panose="020B0606020202030204" pitchFamily="34" charset="0"/>
              </a:rPr>
              <a:t>leur accorder des facilités de financement et éveiller leur sens de la responsabilité dans la création et la gestion des entreprises. </a:t>
            </a:r>
          </a:p>
          <a:p>
            <a:pPr marL="0" indent="0" algn="just">
              <a:buNone/>
            </a:pPr>
            <a:endParaRPr lang="fr-FR" dirty="0">
              <a:latin typeface="Arial Narrow" panose="020B0606020202030204" pitchFamily="34" charset="0"/>
            </a:endParaRPr>
          </a:p>
          <a:p>
            <a:pPr algn="just"/>
            <a:endParaRPr lang="fr-FR" dirty="0">
              <a:latin typeface="Arial Narrow" panose="020B0606020202030204" pitchFamily="34" charset="0"/>
            </a:endParaRPr>
          </a:p>
        </p:txBody>
      </p:sp>
    </p:spTree>
    <p:extLst>
      <p:ext uri="{BB962C8B-B14F-4D97-AF65-F5344CB8AC3E}">
        <p14:creationId xmlns:p14="http://schemas.microsoft.com/office/powerpoint/2010/main" val="2016463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736600" y="476885"/>
            <a:ext cx="10515600" cy="823595"/>
          </a:xfrm>
        </p:spPr>
        <p:txBody>
          <a:bodyPr vert="horz" lIns="91440" tIns="45720" rIns="91440" bIns="45720" rtlCol="0" anchor="ctr">
            <a:normAutofit/>
          </a:bodyPr>
          <a:lstStyle/>
          <a:p>
            <a:r>
              <a:rPr lang="fr-FR" sz="3600" b="1" dirty="0">
                <a:solidFill>
                  <a:srgbClr val="0000CC"/>
                </a:solidFill>
                <a:latin typeface="Arial Narrow" panose="020B0606020202030204" pitchFamily="34" charset="0"/>
                <a:ea typeface="+mn-ea"/>
                <a:cs typeface="+mn-cs"/>
              </a:rPr>
              <a:t>Les principales priorités dans le domaine de l’éducation</a:t>
            </a:r>
          </a:p>
        </p:txBody>
      </p:sp>
      <p:pic>
        <p:nvPicPr>
          <p:cNvPr id="7" name="Image 6">
            <a:extLst>
              <a:ext uri="{FF2B5EF4-FFF2-40B4-BE49-F238E27FC236}">
                <a16:creationId xmlns="" xmlns:a16="http://schemas.microsoft.com/office/drawing/2014/main" id="{8B2C6E62-CEC5-45B7-9841-21B5772CF13C}"/>
              </a:ext>
            </a:extLst>
          </p:cNvPr>
          <p:cNvPicPr>
            <a:picLocks noChangeAspect="1"/>
          </p:cNvPicPr>
          <p:nvPr/>
        </p:nvPicPr>
        <p:blipFill>
          <a:blip r:embed="rId3"/>
          <a:stretch>
            <a:fillRect/>
          </a:stretch>
        </p:blipFill>
        <p:spPr>
          <a:xfrm>
            <a:off x="143368" y="1300479"/>
            <a:ext cx="11986355" cy="5000929"/>
          </a:xfrm>
          <a:prstGeom prst="rect">
            <a:avLst/>
          </a:prstGeom>
        </p:spPr>
      </p:pic>
      <p:sp>
        <p:nvSpPr>
          <p:cNvPr id="3" name="Rectangle 2">
            <a:extLst>
              <a:ext uri="{FF2B5EF4-FFF2-40B4-BE49-F238E27FC236}">
                <a16:creationId xmlns="" xmlns:a16="http://schemas.microsoft.com/office/drawing/2014/main" id="{0089514D-E310-4588-8DB1-143F7B81E1AC}"/>
              </a:ext>
            </a:extLst>
          </p:cNvPr>
          <p:cNvSpPr/>
          <p:nvPr/>
        </p:nvSpPr>
        <p:spPr>
          <a:xfrm>
            <a:off x="0" y="6351896"/>
            <a:ext cx="12192000" cy="489301"/>
          </a:xfrm>
          <a:prstGeom prst="rect">
            <a:avLst/>
          </a:prstGeom>
          <a:solidFill>
            <a:srgbClr val="C00000"/>
          </a:solidFill>
        </p:spPr>
        <p:txBody>
          <a:bodyPr wrap="square">
            <a:spAutoFit/>
          </a:bodyPr>
          <a:lstStyle/>
          <a:p>
            <a:pPr lvl="1">
              <a:lnSpc>
                <a:spcPct val="115000"/>
              </a:lnSpc>
              <a:spcBef>
                <a:spcPts val="200"/>
              </a:spcBef>
              <a:spcAft>
                <a:spcPts val="0"/>
              </a:spcAft>
            </a:pPr>
            <a:r>
              <a:rPr lang="fr-FR" sz="24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Réformer le système éducatif pour en faire une école de vertus et créatrice d’emploi </a:t>
            </a:r>
            <a:endParaRPr lang="fr-FR" sz="2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486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736600" y="476885"/>
            <a:ext cx="10515600" cy="823595"/>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  l’accès à l’eau potable et à l’assainissement</a:t>
            </a:r>
          </a:p>
        </p:txBody>
      </p:sp>
      <p:pic>
        <p:nvPicPr>
          <p:cNvPr id="5" name="Image 4">
            <a:extLst>
              <a:ext uri="{FF2B5EF4-FFF2-40B4-BE49-F238E27FC236}">
                <a16:creationId xmlns="" xmlns:a16="http://schemas.microsoft.com/office/drawing/2014/main" id="{1FD89E55-0CF9-4E5F-B388-6609D9830AF6}"/>
              </a:ext>
            </a:extLst>
          </p:cNvPr>
          <p:cNvPicPr>
            <a:picLocks noChangeAspect="1"/>
          </p:cNvPicPr>
          <p:nvPr/>
        </p:nvPicPr>
        <p:blipFill>
          <a:blip r:embed="rId2"/>
          <a:stretch>
            <a:fillRect/>
          </a:stretch>
        </p:blipFill>
        <p:spPr>
          <a:xfrm>
            <a:off x="139146" y="1412054"/>
            <a:ext cx="11696597" cy="4630938"/>
          </a:xfrm>
          <a:prstGeom prst="rect">
            <a:avLst/>
          </a:prstGeom>
        </p:spPr>
      </p:pic>
      <p:sp>
        <p:nvSpPr>
          <p:cNvPr id="3" name="Rectangle 2">
            <a:extLst>
              <a:ext uri="{FF2B5EF4-FFF2-40B4-BE49-F238E27FC236}">
                <a16:creationId xmlns="" xmlns:a16="http://schemas.microsoft.com/office/drawing/2014/main" id="{62322487-F98D-44C4-BA23-4EEA58547034}"/>
              </a:ext>
            </a:extLst>
          </p:cNvPr>
          <p:cNvSpPr/>
          <p:nvPr/>
        </p:nvSpPr>
        <p:spPr>
          <a:xfrm>
            <a:off x="0" y="6360795"/>
            <a:ext cx="12192000" cy="489301"/>
          </a:xfrm>
          <a:prstGeom prst="rect">
            <a:avLst/>
          </a:prstGeom>
          <a:solidFill>
            <a:srgbClr val="C00000"/>
          </a:solidFill>
        </p:spPr>
        <p:txBody>
          <a:bodyPr wrap="square">
            <a:spAutoFit/>
          </a:bodyPr>
          <a:lstStyle/>
          <a:p>
            <a:pPr lvl="1" algn="ctr">
              <a:lnSpc>
                <a:spcPct val="115000"/>
              </a:lnSpc>
              <a:spcBef>
                <a:spcPts val="200"/>
              </a:spcBef>
              <a:spcAft>
                <a:spcPts val="0"/>
              </a:spcAft>
            </a:pPr>
            <a:r>
              <a:rPr lang="fr-FR" sz="24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Rendre l’eau potable accessible à tous</a:t>
            </a:r>
            <a:endParaRPr lang="fr-FR" sz="2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363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54665" y="197264"/>
            <a:ext cx="12082670" cy="823595"/>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 la réconciliation nationale</a:t>
            </a:r>
            <a:r>
              <a:rPr lang="fr-FR" dirty="0"/>
              <a:t/>
            </a:r>
            <a:br>
              <a:rPr lang="fr-FR" dirty="0"/>
            </a:br>
            <a:endParaRPr lang="fr-FR" sz="3600" b="1" dirty="0">
              <a:solidFill>
                <a:srgbClr val="0000CC"/>
              </a:solidFill>
              <a:latin typeface="Arial Narrow" panose="020B0606020202030204" pitchFamily="34" charset="0"/>
              <a:ea typeface="+mn-ea"/>
              <a:cs typeface="+mn-cs"/>
            </a:endParaRPr>
          </a:p>
        </p:txBody>
      </p:sp>
      <p:pic>
        <p:nvPicPr>
          <p:cNvPr id="7" name="Image 6">
            <a:extLst>
              <a:ext uri="{FF2B5EF4-FFF2-40B4-BE49-F238E27FC236}">
                <a16:creationId xmlns="" xmlns:a16="http://schemas.microsoft.com/office/drawing/2014/main" id="{759D7889-C3A0-4287-B285-AAF3BFE4B387}"/>
              </a:ext>
            </a:extLst>
          </p:cNvPr>
          <p:cNvPicPr>
            <a:picLocks noChangeAspect="1"/>
          </p:cNvPicPr>
          <p:nvPr/>
        </p:nvPicPr>
        <p:blipFill>
          <a:blip r:embed="rId3"/>
          <a:stretch>
            <a:fillRect/>
          </a:stretch>
        </p:blipFill>
        <p:spPr>
          <a:xfrm>
            <a:off x="349608" y="785097"/>
            <a:ext cx="11252807" cy="5446737"/>
          </a:xfrm>
          <a:prstGeom prst="rect">
            <a:avLst/>
          </a:prstGeom>
        </p:spPr>
      </p:pic>
      <p:sp>
        <p:nvSpPr>
          <p:cNvPr id="3" name="Rectangle 2">
            <a:extLst>
              <a:ext uri="{FF2B5EF4-FFF2-40B4-BE49-F238E27FC236}">
                <a16:creationId xmlns="" xmlns:a16="http://schemas.microsoft.com/office/drawing/2014/main" id="{49236782-7A63-47F3-84BF-7E80191F05E0}"/>
              </a:ext>
            </a:extLst>
          </p:cNvPr>
          <p:cNvSpPr/>
          <p:nvPr/>
        </p:nvSpPr>
        <p:spPr>
          <a:xfrm>
            <a:off x="0" y="6356622"/>
            <a:ext cx="12192000" cy="489301"/>
          </a:xfrm>
          <a:prstGeom prst="rect">
            <a:avLst/>
          </a:prstGeom>
          <a:solidFill>
            <a:srgbClr val="C00000"/>
          </a:solidFill>
        </p:spPr>
        <p:txBody>
          <a:bodyPr wrap="square">
            <a:spAutoFit/>
          </a:bodyPr>
          <a:lstStyle/>
          <a:p>
            <a:pPr lvl="1">
              <a:lnSpc>
                <a:spcPct val="115000"/>
              </a:lnSpc>
              <a:spcBef>
                <a:spcPts val="200"/>
              </a:spcBef>
              <a:spcAft>
                <a:spcPts val="0"/>
              </a:spcAft>
            </a:pPr>
            <a:r>
              <a:rPr lang="fr-FR" sz="24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Réconcilier les burkinabè avec eux-mêmes</a:t>
            </a:r>
            <a:endParaRPr lang="fr-FR" sz="2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85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Actions en lien avec les élections</a:t>
            </a:r>
            <a:endParaRPr lang="fr-FR" b="1" dirty="0"/>
          </a:p>
        </p:txBody>
      </p:sp>
      <p:sp>
        <p:nvSpPr>
          <p:cNvPr id="3" name="Espace réservé du contenu 2"/>
          <p:cNvSpPr>
            <a:spLocks noGrp="1"/>
          </p:cNvSpPr>
          <p:nvPr>
            <p:ph idx="1"/>
          </p:nvPr>
        </p:nvSpPr>
        <p:spPr/>
        <p:txBody>
          <a:bodyPr/>
          <a:lstStyle/>
          <a:p>
            <a:r>
              <a:rPr lang="fr-FR" dirty="0">
                <a:solidFill>
                  <a:srgbClr val="0000CC"/>
                </a:solidFill>
              </a:rPr>
              <a:t>PROGRAMME D’APPUI AU PROCESSUS </a:t>
            </a:r>
            <a:r>
              <a:rPr lang="fr-FR" dirty="0" smtClean="0">
                <a:solidFill>
                  <a:srgbClr val="0000CC"/>
                </a:solidFill>
              </a:rPr>
              <a:t>ELECTORAL </a:t>
            </a:r>
            <a:r>
              <a:rPr lang="fr-FR" dirty="0" smtClean="0"/>
              <a:t>( appui </a:t>
            </a:r>
            <a:r>
              <a:rPr lang="fr-FR" dirty="0" err="1" smtClean="0"/>
              <a:t>Diakonia</a:t>
            </a:r>
            <a:r>
              <a:rPr lang="fr-FR" dirty="0" smtClean="0"/>
              <a:t>, UE, Coopération Suisse, Danemark)</a:t>
            </a:r>
          </a:p>
          <a:p>
            <a:pPr marL="0" indent="0">
              <a:buNone/>
            </a:pPr>
            <a:endParaRPr lang="fr-FR" dirty="0" smtClean="0"/>
          </a:p>
          <a:p>
            <a:r>
              <a:rPr lang="fr-FR" dirty="0" smtClean="0">
                <a:solidFill>
                  <a:srgbClr val="0000CC"/>
                </a:solidFill>
              </a:rPr>
              <a:t>Appui à l’observation citoyenne des élections </a:t>
            </a:r>
            <a:r>
              <a:rPr lang="fr-FR" dirty="0" smtClean="0"/>
              <a:t>(Ambassade de France)</a:t>
            </a:r>
          </a:p>
          <a:p>
            <a:pPr marL="0" indent="0">
              <a:buNone/>
            </a:pPr>
            <a:endParaRPr lang="fr-FR" dirty="0" smtClean="0"/>
          </a:p>
          <a:p>
            <a:r>
              <a:rPr lang="fr-FR" dirty="0" smtClean="0">
                <a:solidFill>
                  <a:srgbClr val="0000CC"/>
                </a:solidFill>
              </a:rPr>
              <a:t>Sensibilisation sur les </a:t>
            </a:r>
            <a:r>
              <a:rPr lang="fr-FR" dirty="0" err="1" smtClean="0">
                <a:solidFill>
                  <a:srgbClr val="0000CC"/>
                </a:solidFill>
              </a:rPr>
              <a:t>fake</a:t>
            </a:r>
            <a:r>
              <a:rPr lang="fr-FR" dirty="0" smtClean="0">
                <a:solidFill>
                  <a:srgbClr val="0000CC"/>
                </a:solidFill>
              </a:rPr>
              <a:t> news et les dangers de la manipulation de l’information en période électorale </a:t>
            </a:r>
            <a:r>
              <a:rPr lang="fr-FR" dirty="0" smtClean="0"/>
              <a:t>(National </a:t>
            </a:r>
            <a:r>
              <a:rPr lang="fr-FR" dirty="0" err="1" smtClean="0"/>
              <a:t>Endowment</a:t>
            </a:r>
            <a:r>
              <a:rPr lang="fr-FR" dirty="0" smtClean="0"/>
              <a:t> for </a:t>
            </a:r>
            <a:r>
              <a:rPr lang="fr-FR" dirty="0" err="1" smtClean="0"/>
              <a:t>Democracy</a:t>
            </a:r>
            <a:r>
              <a:rPr lang="fr-FR" dirty="0" smtClean="0"/>
              <a:t>)</a:t>
            </a:r>
            <a:endParaRPr lang="fr-FR" dirty="0"/>
          </a:p>
        </p:txBody>
      </p:sp>
    </p:spTree>
    <p:extLst>
      <p:ext uri="{BB962C8B-B14F-4D97-AF65-F5344CB8AC3E}">
        <p14:creationId xmlns:p14="http://schemas.microsoft.com/office/powerpoint/2010/main" val="3692628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726090" y="0"/>
            <a:ext cx="10515600" cy="823595"/>
          </a:xfrm>
        </p:spPr>
        <p:txBody>
          <a:bodyPr vert="horz" lIns="91440" tIns="45720" rIns="91440" bIns="45720" rtlCol="0" anchor="ctr">
            <a:normAutofit/>
          </a:bodyPr>
          <a:lstStyle/>
          <a:p>
            <a:r>
              <a:rPr lang="fr-FR" sz="3600" b="1" dirty="0">
                <a:solidFill>
                  <a:srgbClr val="0000CC"/>
                </a:solidFill>
                <a:latin typeface="Arial Narrow" panose="020B0606020202030204" pitchFamily="34" charset="0"/>
                <a:ea typeface="+mn-ea"/>
                <a:cs typeface="+mn-cs"/>
              </a:rPr>
              <a:t>Les principales priorités dans le domaine du foncier</a:t>
            </a:r>
          </a:p>
        </p:txBody>
      </p:sp>
      <p:pic>
        <p:nvPicPr>
          <p:cNvPr id="7" name="Image 6">
            <a:extLst>
              <a:ext uri="{FF2B5EF4-FFF2-40B4-BE49-F238E27FC236}">
                <a16:creationId xmlns="" xmlns:a16="http://schemas.microsoft.com/office/drawing/2014/main" id="{9A4437D5-C322-49C3-B226-DD5BE1D005F3}"/>
              </a:ext>
            </a:extLst>
          </p:cNvPr>
          <p:cNvPicPr>
            <a:picLocks noChangeAspect="1"/>
          </p:cNvPicPr>
          <p:nvPr/>
        </p:nvPicPr>
        <p:blipFill>
          <a:blip r:embed="rId2"/>
          <a:stretch>
            <a:fillRect/>
          </a:stretch>
        </p:blipFill>
        <p:spPr>
          <a:xfrm>
            <a:off x="149086" y="998841"/>
            <a:ext cx="11649333" cy="4860317"/>
          </a:xfrm>
          <a:prstGeom prst="rect">
            <a:avLst/>
          </a:prstGeom>
        </p:spPr>
      </p:pic>
      <p:sp>
        <p:nvSpPr>
          <p:cNvPr id="3" name="Rectangle 2">
            <a:extLst>
              <a:ext uri="{FF2B5EF4-FFF2-40B4-BE49-F238E27FC236}">
                <a16:creationId xmlns="" xmlns:a16="http://schemas.microsoft.com/office/drawing/2014/main" id="{7B779F3E-1184-4F98-9942-73E99A21B53E}"/>
              </a:ext>
            </a:extLst>
          </p:cNvPr>
          <p:cNvSpPr/>
          <p:nvPr/>
        </p:nvSpPr>
        <p:spPr>
          <a:xfrm>
            <a:off x="1" y="6368699"/>
            <a:ext cx="12191999" cy="489301"/>
          </a:xfrm>
          <a:prstGeom prst="rect">
            <a:avLst/>
          </a:prstGeom>
          <a:solidFill>
            <a:srgbClr val="C00000"/>
          </a:solidFill>
        </p:spPr>
        <p:txBody>
          <a:bodyPr wrap="square">
            <a:spAutoFit/>
          </a:bodyPr>
          <a:lstStyle/>
          <a:p>
            <a:pPr lvl="1" algn="ctr">
              <a:lnSpc>
                <a:spcPct val="115000"/>
              </a:lnSpc>
              <a:spcBef>
                <a:spcPts val="200"/>
              </a:spcBef>
              <a:spcAft>
                <a:spcPts val="0"/>
              </a:spcAft>
            </a:pPr>
            <a:r>
              <a:rPr lang="fr-FR" sz="24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Reprendre la main sur l’immobilier</a:t>
            </a:r>
            <a:endParaRPr lang="fr-FR" sz="2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047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F74B3E7-E057-45F7-B9DC-202CB8D224EB}"/>
              </a:ext>
            </a:extLst>
          </p:cNvPr>
          <p:cNvSpPr>
            <a:spLocks noGrp="1"/>
          </p:cNvSpPr>
          <p:nvPr>
            <p:ph type="title"/>
          </p:nvPr>
        </p:nvSpPr>
        <p:spPr/>
        <p:txBody>
          <a:bodyPr vert="horz" lIns="91440" tIns="45720" rIns="91440" bIns="45720" rtlCol="0" anchor="ctr">
            <a:normAutofit/>
          </a:bodyPr>
          <a:lstStyle/>
          <a:p>
            <a:r>
              <a:rPr lang="fr-FR" sz="3600" b="1" dirty="0">
                <a:solidFill>
                  <a:srgbClr val="0000CC"/>
                </a:solidFill>
                <a:latin typeface="Arial Narrow" panose="020B0606020202030204" pitchFamily="34" charset="0"/>
                <a:ea typeface="+mn-ea"/>
                <a:cs typeface="+mn-cs"/>
              </a:rPr>
              <a:t>Ramener l’intégrité dans le quotidien des burkinabè en éradiquant la corruption</a:t>
            </a:r>
          </a:p>
        </p:txBody>
      </p:sp>
      <p:sp>
        <p:nvSpPr>
          <p:cNvPr id="3" name="Espace réservé du contenu 2">
            <a:extLst>
              <a:ext uri="{FF2B5EF4-FFF2-40B4-BE49-F238E27FC236}">
                <a16:creationId xmlns="" xmlns:a16="http://schemas.microsoft.com/office/drawing/2014/main" id="{651B73BA-84EF-4002-BCC5-FCE41012BB07}"/>
              </a:ext>
            </a:extLst>
          </p:cNvPr>
          <p:cNvSpPr>
            <a:spLocks noGrp="1"/>
          </p:cNvSpPr>
          <p:nvPr>
            <p:ph idx="1"/>
          </p:nvPr>
        </p:nvSpPr>
        <p:spPr/>
        <p:txBody>
          <a:bodyPr>
            <a:normAutofit/>
          </a:bodyPr>
          <a:lstStyle/>
          <a:p>
            <a:pPr algn="just"/>
            <a:r>
              <a:rPr lang="fr-FR" dirty="0">
                <a:latin typeface="Arial Narrow" panose="020B0606020202030204" pitchFamily="34" charset="0"/>
              </a:rPr>
              <a:t>La victoire sur la corruption passe par l’éducation des enfants aux valeurs de l’intégrité, la sensibilisation  des usagers des différents services sur les procédures et les délais d’obtention des documents</a:t>
            </a:r>
          </a:p>
          <a:p>
            <a:pPr algn="just"/>
            <a:r>
              <a:rPr lang="fr-FR" dirty="0">
                <a:latin typeface="Arial Narrow" panose="020B0606020202030204" pitchFamily="34" charset="0"/>
              </a:rPr>
              <a:t>En aval, la loi doit être appliquée dans toute sa rigueur en commençant par les autorités, les responsables des partis et formations politiques et d’une manière générale toutes les personnes jouissant d’une position d’influence.</a:t>
            </a:r>
          </a:p>
          <a:p>
            <a:pPr algn="just"/>
            <a:r>
              <a:rPr lang="fr-FR" dirty="0">
                <a:latin typeface="Arial Narrow" panose="020B0606020202030204" pitchFamily="34" charset="0"/>
              </a:rPr>
              <a:t>En outre, il faut renforcer les capacités opérationnelles des organes de lutte contre la corruption tels le REN-LAC et l’ASCE-LC. </a:t>
            </a:r>
          </a:p>
          <a:p>
            <a:pPr algn="just"/>
            <a:r>
              <a:rPr lang="fr-FR" dirty="0">
                <a:latin typeface="Arial Narrow" panose="020B0606020202030204" pitchFamily="34" charset="0"/>
              </a:rPr>
              <a:t>En marge de la répression, les gouvernants devraient célébrer les citoyens faisant preuve d’intégrité. </a:t>
            </a:r>
          </a:p>
        </p:txBody>
      </p:sp>
    </p:spTree>
    <p:extLst>
      <p:ext uri="{BB962C8B-B14F-4D97-AF65-F5344CB8AC3E}">
        <p14:creationId xmlns:p14="http://schemas.microsoft.com/office/powerpoint/2010/main" val="2337165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736600" y="476885"/>
            <a:ext cx="10515600" cy="823595"/>
          </a:xfrm>
        </p:spPr>
        <p:txBody>
          <a:bodyPr vert="horz" lIns="91440" tIns="45720" rIns="91440" bIns="45720" rtlCol="0" anchor="ctr">
            <a:normAutofit/>
          </a:bodyPr>
          <a:lstStyle/>
          <a:p>
            <a:r>
              <a:rPr lang="fr-FR" sz="3600" b="1" dirty="0">
                <a:solidFill>
                  <a:srgbClr val="0000CC"/>
                </a:solidFill>
                <a:latin typeface="Arial Narrow" panose="020B0606020202030204" pitchFamily="34" charset="0"/>
                <a:ea typeface="+mn-ea"/>
                <a:cs typeface="+mn-cs"/>
              </a:rPr>
              <a:t>Les principales priorités dans le domaine de  la justice</a:t>
            </a:r>
          </a:p>
        </p:txBody>
      </p:sp>
      <p:pic>
        <p:nvPicPr>
          <p:cNvPr id="7" name="Image 6">
            <a:extLst>
              <a:ext uri="{FF2B5EF4-FFF2-40B4-BE49-F238E27FC236}">
                <a16:creationId xmlns="" xmlns:a16="http://schemas.microsoft.com/office/drawing/2014/main" id="{8AF4A7F3-9DE5-4066-AC94-EDE2F32AB6CB}"/>
              </a:ext>
            </a:extLst>
          </p:cNvPr>
          <p:cNvPicPr>
            <a:picLocks noChangeAspect="1"/>
          </p:cNvPicPr>
          <p:nvPr/>
        </p:nvPicPr>
        <p:blipFill>
          <a:blip r:embed="rId2"/>
          <a:stretch>
            <a:fillRect/>
          </a:stretch>
        </p:blipFill>
        <p:spPr>
          <a:xfrm>
            <a:off x="428779" y="1300480"/>
            <a:ext cx="10633473" cy="4654352"/>
          </a:xfrm>
          <a:prstGeom prst="rect">
            <a:avLst/>
          </a:prstGeom>
        </p:spPr>
      </p:pic>
      <p:sp>
        <p:nvSpPr>
          <p:cNvPr id="3" name="Rectangle 2">
            <a:extLst>
              <a:ext uri="{FF2B5EF4-FFF2-40B4-BE49-F238E27FC236}">
                <a16:creationId xmlns="" xmlns:a16="http://schemas.microsoft.com/office/drawing/2014/main" id="{C6F85EC6-EBAE-42E9-87F3-61C12AF89DD9}"/>
              </a:ext>
            </a:extLst>
          </p:cNvPr>
          <p:cNvSpPr/>
          <p:nvPr/>
        </p:nvSpPr>
        <p:spPr>
          <a:xfrm>
            <a:off x="0" y="6359343"/>
            <a:ext cx="12192000" cy="489301"/>
          </a:xfrm>
          <a:prstGeom prst="rect">
            <a:avLst/>
          </a:prstGeom>
          <a:solidFill>
            <a:srgbClr val="C00000"/>
          </a:solidFill>
        </p:spPr>
        <p:txBody>
          <a:bodyPr wrap="square">
            <a:spAutoFit/>
          </a:bodyPr>
          <a:lstStyle/>
          <a:p>
            <a:pPr lvl="1">
              <a:lnSpc>
                <a:spcPct val="115000"/>
              </a:lnSpc>
              <a:spcBef>
                <a:spcPts val="200"/>
              </a:spcBef>
              <a:spcAft>
                <a:spcPts val="0"/>
              </a:spcAft>
            </a:pPr>
            <a:r>
              <a:rPr lang="fr-FR" sz="24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Faire de la justice une incarnation de la vertu dans la dynamique de la séparation des pouvoirs</a:t>
            </a:r>
            <a:endParaRPr lang="fr-FR" sz="2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86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726440" y="141605"/>
            <a:ext cx="10515600" cy="823595"/>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des droits humains</a:t>
            </a:r>
          </a:p>
        </p:txBody>
      </p:sp>
      <p:pic>
        <p:nvPicPr>
          <p:cNvPr id="7" name="Image 6">
            <a:extLst>
              <a:ext uri="{FF2B5EF4-FFF2-40B4-BE49-F238E27FC236}">
                <a16:creationId xmlns="" xmlns:a16="http://schemas.microsoft.com/office/drawing/2014/main" id="{439A6DCA-A6E6-4FA3-A850-160DD4942FBA}"/>
              </a:ext>
            </a:extLst>
          </p:cNvPr>
          <p:cNvPicPr>
            <a:picLocks noChangeAspect="1"/>
          </p:cNvPicPr>
          <p:nvPr/>
        </p:nvPicPr>
        <p:blipFill>
          <a:blip r:embed="rId2"/>
          <a:stretch>
            <a:fillRect/>
          </a:stretch>
        </p:blipFill>
        <p:spPr>
          <a:xfrm>
            <a:off x="515891" y="1362764"/>
            <a:ext cx="11160217" cy="4620591"/>
          </a:xfrm>
          <a:prstGeom prst="rect">
            <a:avLst/>
          </a:prstGeom>
        </p:spPr>
      </p:pic>
      <p:sp>
        <p:nvSpPr>
          <p:cNvPr id="3" name="Rectangle 2">
            <a:extLst>
              <a:ext uri="{FF2B5EF4-FFF2-40B4-BE49-F238E27FC236}">
                <a16:creationId xmlns="" xmlns:a16="http://schemas.microsoft.com/office/drawing/2014/main" id="{6DA0F87C-95AF-495C-B849-44C461ACE1DE}"/>
              </a:ext>
            </a:extLst>
          </p:cNvPr>
          <p:cNvSpPr/>
          <p:nvPr/>
        </p:nvSpPr>
        <p:spPr>
          <a:xfrm>
            <a:off x="0" y="6357414"/>
            <a:ext cx="12192000" cy="489301"/>
          </a:xfrm>
          <a:prstGeom prst="rect">
            <a:avLst/>
          </a:prstGeom>
          <a:solidFill>
            <a:srgbClr val="C00000"/>
          </a:solidFill>
        </p:spPr>
        <p:txBody>
          <a:bodyPr wrap="square">
            <a:spAutoFit/>
          </a:bodyPr>
          <a:lstStyle/>
          <a:p>
            <a:pPr lvl="1" algn="ctr">
              <a:lnSpc>
                <a:spcPct val="115000"/>
              </a:lnSpc>
              <a:spcBef>
                <a:spcPts val="200"/>
              </a:spcBef>
              <a:spcAft>
                <a:spcPts val="0"/>
              </a:spcAft>
            </a:pPr>
            <a:r>
              <a:rPr lang="fr-FR" sz="24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Promouvoir et faire respecter les droits humains</a:t>
            </a:r>
            <a:endParaRPr lang="fr-FR" sz="2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176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368880" y="339630"/>
            <a:ext cx="10515600" cy="823595"/>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 l’administration générale</a:t>
            </a:r>
            <a:r>
              <a:rPr lang="fr-FR" dirty="0"/>
              <a:t/>
            </a:r>
            <a:br>
              <a:rPr lang="fr-FR" dirty="0"/>
            </a:br>
            <a:endParaRPr lang="fr-FR" sz="3600" b="1" dirty="0">
              <a:solidFill>
                <a:srgbClr val="0000CC"/>
              </a:solidFill>
              <a:latin typeface="Arial Narrow" panose="020B0606020202030204" pitchFamily="34" charset="0"/>
              <a:ea typeface="+mn-ea"/>
              <a:cs typeface="+mn-cs"/>
            </a:endParaRPr>
          </a:p>
        </p:txBody>
      </p:sp>
      <p:pic>
        <p:nvPicPr>
          <p:cNvPr id="6" name="Image 5">
            <a:extLst>
              <a:ext uri="{FF2B5EF4-FFF2-40B4-BE49-F238E27FC236}">
                <a16:creationId xmlns="" xmlns:a16="http://schemas.microsoft.com/office/drawing/2014/main" id="{264A9739-F4A4-411E-9E77-B13E744BC86C}"/>
              </a:ext>
            </a:extLst>
          </p:cNvPr>
          <p:cNvPicPr>
            <a:picLocks noChangeAspect="1"/>
          </p:cNvPicPr>
          <p:nvPr/>
        </p:nvPicPr>
        <p:blipFill>
          <a:blip r:embed="rId2"/>
          <a:stretch>
            <a:fillRect/>
          </a:stretch>
        </p:blipFill>
        <p:spPr>
          <a:xfrm>
            <a:off x="368880" y="900776"/>
            <a:ext cx="11285834" cy="5056447"/>
          </a:xfrm>
          <a:prstGeom prst="rect">
            <a:avLst/>
          </a:prstGeom>
        </p:spPr>
      </p:pic>
      <p:sp>
        <p:nvSpPr>
          <p:cNvPr id="3" name="Rectangle 2">
            <a:extLst>
              <a:ext uri="{FF2B5EF4-FFF2-40B4-BE49-F238E27FC236}">
                <a16:creationId xmlns="" xmlns:a16="http://schemas.microsoft.com/office/drawing/2014/main" id="{4711C4C0-BA12-44AB-898C-7B7AFE57ADBC}"/>
              </a:ext>
            </a:extLst>
          </p:cNvPr>
          <p:cNvSpPr/>
          <p:nvPr/>
        </p:nvSpPr>
        <p:spPr>
          <a:xfrm>
            <a:off x="0" y="6361912"/>
            <a:ext cx="12191999" cy="489301"/>
          </a:xfrm>
          <a:prstGeom prst="rect">
            <a:avLst/>
          </a:prstGeom>
          <a:solidFill>
            <a:srgbClr val="C00000"/>
          </a:solidFill>
        </p:spPr>
        <p:txBody>
          <a:bodyPr wrap="square">
            <a:spAutoFit/>
          </a:bodyPr>
          <a:lstStyle/>
          <a:p>
            <a:pPr lvl="1">
              <a:lnSpc>
                <a:spcPct val="115000"/>
              </a:lnSpc>
              <a:spcBef>
                <a:spcPts val="200"/>
              </a:spcBef>
              <a:spcAft>
                <a:spcPts val="0"/>
              </a:spcAft>
            </a:pPr>
            <a:r>
              <a:rPr lang="fr-FR" sz="24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Faire de l’administration publique une administration moderne et compétente</a:t>
            </a:r>
            <a:endParaRPr lang="fr-FR" sz="2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237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838200" y="415925"/>
            <a:ext cx="10515600" cy="823595"/>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des institutions</a:t>
            </a:r>
            <a:r>
              <a:rPr lang="fr-FR" dirty="0"/>
              <a:t/>
            </a:r>
            <a:br>
              <a:rPr lang="fr-FR" dirty="0"/>
            </a:br>
            <a:endParaRPr lang="fr-FR" sz="3600" b="1" dirty="0">
              <a:solidFill>
                <a:srgbClr val="0000CC"/>
              </a:solidFill>
              <a:latin typeface="Arial Narrow" panose="020B0606020202030204" pitchFamily="34" charset="0"/>
              <a:ea typeface="+mn-ea"/>
              <a:cs typeface="+mn-cs"/>
            </a:endParaRPr>
          </a:p>
        </p:txBody>
      </p:sp>
      <p:pic>
        <p:nvPicPr>
          <p:cNvPr id="5" name="Image 4">
            <a:extLst>
              <a:ext uri="{FF2B5EF4-FFF2-40B4-BE49-F238E27FC236}">
                <a16:creationId xmlns="" xmlns:a16="http://schemas.microsoft.com/office/drawing/2014/main" id="{6FF0231B-12FB-4ECF-9167-34C6D31AD5B0}"/>
              </a:ext>
            </a:extLst>
          </p:cNvPr>
          <p:cNvPicPr>
            <a:picLocks noChangeAspect="1"/>
          </p:cNvPicPr>
          <p:nvPr/>
        </p:nvPicPr>
        <p:blipFill>
          <a:blip r:embed="rId2"/>
          <a:stretch>
            <a:fillRect/>
          </a:stretch>
        </p:blipFill>
        <p:spPr>
          <a:xfrm>
            <a:off x="592243" y="975713"/>
            <a:ext cx="10611784" cy="5466362"/>
          </a:xfrm>
          <a:prstGeom prst="rect">
            <a:avLst/>
          </a:prstGeom>
        </p:spPr>
      </p:pic>
    </p:spTree>
    <p:extLst>
      <p:ext uri="{BB962C8B-B14F-4D97-AF65-F5344CB8AC3E}">
        <p14:creationId xmlns:p14="http://schemas.microsoft.com/office/powerpoint/2010/main" val="1215002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0" y="111125"/>
            <a:ext cx="12192000" cy="823595"/>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 l’agriculture et de l’élevage</a:t>
            </a:r>
            <a:r>
              <a:rPr lang="fr-FR" dirty="0"/>
              <a:t/>
            </a:r>
            <a:br>
              <a:rPr lang="fr-FR" dirty="0"/>
            </a:br>
            <a:endParaRPr lang="fr-FR" sz="3600" b="1" dirty="0">
              <a:solidFill>
                <a:srgbClr val="0000CC"/>
              </a:solidFill>
              <a:latin typeface="Arial Narrow" panose="020B0606020202030204" pitchFamily="34" charset="0"/>
              <a:ea typeface="+mn-ea"/>
              <a:cs typeface="+mn-cs"/>
            </a:endParaRPr>
          </a:p>
        </p:txBody>
      </p:sp>
      <p:pic>
        <p:nvPicPr>
          <p:cNvPr id="7" name="Image 6">
            <a:extLst>
              <a:ext uri="{FF2B5EF4-FFF2-40B4-BE49-F238E27FC236}">
                <a16:creationId xmlns="" xmlns:a16="http://schemas.microsoft.com/office/drawing/2014/main" id="{976D5FED-2F23-4D80-879A-843853078206}"/>
              </a:ext>
            </a:extLst>
          </p:cNvPr>
          <p:cNvPicPr>
            <a:picLocks noChangeAspect="1"/>
          </p:cNvPicPr>
          <p:nvPr/>
        </p:nvPicPr>
        <p:blipFill>
          <a:blip r:embed="rId2"/>
          <a:stretch>
            <a:fillRect/>
          </a:stretch>
        </p:blipFill>
        <p:spPr>
          <a:xfrm>
            <a:off x="736163" y="716033"/>
            <a:ext cx="8673349" cy="5425933"/>
          </a:xfrm>
          <a:prstGeom prst="rect">
            <a:avLst/>
          </a:prstGeom>
        </p:spPr>
      </p:pic>
      <p:sp>
        <p:nvSpPr>
          <p:cNvPr id="3" name="Rectangle 2">
            <a:extLst>
              <a:ext uri="{FF2B5EF4-FFF2-40B4-BE49-F238E27FC236}">
                <a16:creationId xmlns="" xmlns:a16="http://schemas.microsoft.com/office/drawing/2014/main" id="{B1B2AC51-7C63-4CB0-8771-D87E2E77F1E3}"/>
              </a:ext>
            </a:extLst>
          </p:cNvPr>
          <p:cNvSpPr/>
          <p:nvPr/>
        </p:nvSpPr>
        <p:spPr>
          <a:xfrm>
            <a:off x="0" y="6368699"/>
            <a:ext cx="12192000" cy="489301"/>
          </a:xfrm>
          <a:prstGeom prst="rect">
            <a:avLst/>
          </a:prstGeom>
          <a:solidFill>
            <a:srgbClr val="C00000"/>
          </a:solidFill>
        </p:spPr>
        <p:txBody>
          <a:bodyPr wrap="square">
            <a:spAutoFit/>
          </a:bodyPr>
          <a:lstStyle/>
          <a:p>
            <a:pPr lvl="1">
              <a:lnSpc>
                <a:spcPct val="115000"/>
              </a:lnSpc>
              <a:spcBef>
                <a:spcPts val="200"/>
              </a:spcBef>
              <a:spcAft>
                <a:spcPts val="0"/>
              </a:spcAft>
            </a:pPr>
            <a:r>
              <a:rPr lang="fr-FR" sz="24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Moderniser les moyens de production dans l’agriculture et l’élevage</a:t>
            </a:r>
            <a:endParaRPr lang="fr-FR" sz="2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3620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838200" y="415925"/>
            <a:ext cx="10515600" cy="823595"/>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 la relance économique</a:t>
            </a:r>
            <a:r>
              <a:rPr lang="fr-FR" dirty="0"/>
              <a:t/>
            </a:r>
            <a:br>
              <a:rPr lang="fr-FR" dirty="0"/>
            </a:br>
            <a:endParaRPr lang="fr-FR" sz="3600" b="1" dirty="0">
              <a:solidFill>
                <a:srgbClr val="0000CC"/>
              </a:solidFill>
              <a:latin typeface="Arial Narrow" panose="020B0606020202030204" pitchFamily="34" charset="0"/>
              <a:ea typeface="+mn-ea"/>
              <a:cs typeface="+mn-cs"/>
            </a:endParaRPr>
          </a:p>
        </p:txBody>
      </p:sp>
      <p:pic>
        <p:nvPicPr>
          <p:cNvPr id="7" name="Image 6">
            <a:extLst>
              <a:ext uri="{FF2B5EF4-FFF2-40B4-BE49-F238E27FC236}">
                <a16:creationId xmlns="" xmlns:a16="http://schemas.microsoft.com/office/drawing/2014/main" id="{8596AD3A-D986-4C22-8EE4-77BDDB5A0B6B}"/>
              </a:ext>
            </a:extLst>
          </p:cNvPr>
          <p:cNvPicPr>
            <a:picLocks noChangeAspect="1"/>
          </p:cNvPicPr>
          <p:nvPr/>
        </p:nvPicPr>
        <p:blipFill>
          <a:blip r:embed="rId2"/>
          <a:stretch>
            <a:fillRect/>
          </a:stretch>
        </p:blipFill>
        <p:spPr>
          <a:xfrm>
            <a:off x="1457574" y="1045105"/>
            <a:ext cx="9982365" cy="5396970"/>
          </a:xfrm>
          <a:prstGeom prst="rect">
            <a:avLst/>
          </a:prstGeom>
        </p:spPr>
      </p:pic>
      <p:sp>
        <p:nvSpPr>
          <p:cNvPr id="3" name="Rectangle 2">
            <a:extLst>
              <a:ext uri="{FF2B5EF4-FFF2-40B4-BE49-F238E27FC236}">
                <a16:creationId xmlns="" xmlns:a16="http://schemas.microsoft.com/office/drawing/2014/main" id="{5978E1A5-5A53-4BF2-BAE8-6FC42D69CCD9}"/>
              </a:ext>
            </a:extLst>
          </p:cNvPr>
          <p:cNvSpPr/>
          <p:nvPr/>
        </p:nvSpPr>
        <p:spPr>
          <a:xfrm>
            <a:off x="0" y="6368699"/>
            <a:ext cx="12192000" cy="489301"/>
          </a:xfrm>
          <a:prstGeom prst="rect">
            <a:avLst/>
          </a:prstGeom>
          <a:solidFill>
            <a:srgbClr val="C00000"/>
          </a:solidFill>
        </p:spPr>
        <p:txBody>
          <a:bodyPr wrap="square">
            <a:spAutoFit/>
          </a:bodyPr>
          <a:lstStyle/>
          <a:p>
            <a:pPr lvl="1" algn="ctr">
              <a:lnSpc>
                <a:spcPct val="115000"/>
              </a:lnSpc>
              <a:spcBef>
                <a:spcPts val="200"/>
              </a:spcBef>
              <a:spcAft>
                <a:spcPts val="0"/>
              </a:spcAft>
            </a:pPr>
            <a:r>
              <a:rPr lang="fr-FR" sz="24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Relancer l’économie</a:t>
            </a:r>
            <a:endParaRPr lang="fr-FR" sz="2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825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838200" y="415925"/>
            <a:ext cx="10515600" cy="823595"/>
          </a:xfrm>
        </p:spPr>
        <p:txBody>
          <a:bodyPr vert="horz" lIns="91440" tIns="45720" rIns="91440" bIns="45720" rtlCol="0" anchor="ctr">
            <a:normAutofit/>
          </a:bodyPr>
          <a:lstStyle/>
          <a:p>
            <a:r>
              <a:rPr lang="fr-FR" sz="3600" b="1" dirty="0">
                <a:solidFill>
                  <a:srgbClr val="0000CC"/>
                </a:solidFill>
                <a:latin typeface="Arial Narrow" panose="020B0606020202030204" pitchFamily="34" charset="0"/>
                <a:ea typeface="+mn-ea"/>
                <a:cs typeface="+mn-cs"/>
              </a:rPr>
              <a:t>Les principales priorités dans le domaine du sport</a:t>
            </a:r>
          </a:p>
        </p:txBody>
      </p:sp>
      <p:pic>
        <p:nvPicPr>
          <p:cNvPr id="5" name="Image 4">
            <a:extLst>
              <a:ext uri="{FF2B5EF4-FFF2-40B4-BE49-F238E27FC236}">
                <a16:creationId xmlns="" xmlns:a16="http://schemas.microsoft.com/office/drawing/2014/main" id="{C254486F-CB35-4E88-88C5-3947CDDB1364}"/>
              </a:ext>
            </a:extLst>
          </p:cNvPr>
          <p:cNvPicPr>
            <a:picLocks noChangeAspect="1"/>
          </p:cNvPicPr>
          <p:nvPr/>
        </p:nvPicPr>
        <p:blipFill>
          <a:blip r:embed="rId2"/>
          <a:stretch>
            <a:fillRect/>
          </a:stretch>
        </p:blipFill>
        <p:spPr>
          <a:xfrm>
            <a:off x="838199" y="1148720"/>
            <a:ext cx="10771163" cy="4784941"/>
          </a:xfrm>
          <a:prstGeom prst="rect">
            <a:avLst/>
          </a:prstGeom>
        </p:spPr>
      </p:pic>
      <p:sp>
        <p:nvSpPr>
          <p:cNvPr id="3" name="Rectangle 2">
            <a:extLst>
              <a:ext uri="{FF2B5EF4-FFF2-40B4-BE49-F238E27FC236}">
                <a16:creationId xmlns="" xmlns:a16="http://schemas.microsoft.com/office/drawing/2014/main" id="{154F95BF-C026-4468-85F9-269C2EAA8E07}"/>
              </a:ext>
            </a:extLst>
          </p:cNvPr>
          <p:cNvSpPr/>
          <p:nvPr/>
        </p:nvSpPr>
        <p:spPr>
          <a:xfrm>
            <a:off x="1" y="6347450"/>
            <a:ext cx="12192000" cy="489301"/>
          </a:xfrm>
          <a:prstGeom prst="rect">
            <a:avLst/>
          </a:prstGeom>
          <a:solidFill>
            <a:srgbClr val="C00000"/>
          </a:solidFill>
        </p:spPr>
        <p:txBody>
          <a:bodyPr wrap="square">
            <a:spAutoFit/>
          </a:bodyPr>
          <a:lstStyle/>
          <a:p>
            <a:pPr lvl="1" algn="ctr">
              <a:lnSpc>
                <a:spcPct val="115000"/>
              </a:lnSpc>
              <a:spcBef>
                <a:spcPts val="200"/>
              </a:spcBef>
              <a:spcAft>
                <a:spcPts val="0"/>
              </a:spcAft>
            </a:pPr>
            <a:r>
              <a:rPr lang="fr-FR" sz="2400" b="1" dirty="0">
                <a:solidFill>
                  <a:schemeClr val="bg1"/>
                </a:solidFill>
                <a:latin typeface="Arial Narrow" panose="020B0606020202030204" pitchFamily="34" charset="0"/>
                <a:ea typeface="Times New Roman" panose="02020603050405020304" pitchFamily="18" charset="0"/>
                <a:cs typeface="Times New Roman" panose="02020603050405020304" pitchFamily="18" charset="0"/>
              </a:rPr>
              <a:t>Créer les conditions à la pratique professionnelle du sport</a:t>
            </a:r>
            <a:endParaRPr lang="fr-FR" sz="24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120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838200" y="1"/>
            <a:ext cx="10515600" cy="467360"/>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des arts de la culture</a:t>
            </a:r>
          </a:p>
        </p:txBody>
      </p:sp>
      <p:pic>
        <p:nvPicPr>
          <p:cNvPr id="7" name="Image 6">
            <a:extLst>
              <a:ext uri="{FF2B5EF4-FFF2-40B4-BE49-F238E27FC236}">
                <a16:creationId xmlns="" xmlns:a16="http://schemas.microsoft.com/office/drawing/2014/main" id="{B789BB7C-66C3-4D17-8D53-596C1524C747}"/>
              </a:ext>
            </a:extLst>
          </p:cNvPr>
          <p:cNvPicPr>
            <a:picLocks noChangeAspect="1"/>
          </p:cNvPicPr>
          <p:nvPr/>
        </p:nvPicPr>
        <p:blipFill>
          <a:blip r:embed="rId2"/>
          <a:stretch>
            <a:fillRect/>
          </a:stretch>
        </p:blipFill>
        <p:spPr>
          <a:xfrm>
            <a:off x="1486614" y="348283"/>
            <a:ext cx="8392336" cy="5795866"/>
          </a:xfrm>
          <a:prstGeom prst="rect">
            <a:avLst/>
          </a:prstGeom>
        </p:spPr>
      </p:pic>
    </p:spTree>
    <p:extLst>
      <p:ext uri="{BB962C8B-B14F-4D97-AF65-F5344CB8AC3E}">
        <p14:creationId xmlns:p14="http://schemas.microsoft.com/office/powerpoint/2010/main" val="3884182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00CC"/>
                </a:solidFill>
              </a:rPr>
              <a:t>Ce qui a été fait</a:t>
            </a:r>
            <a:endParaRPr lang="fr-FR" b="1" dirty="0">
              <a:solidFill>
                <a:srgbClr val="0000CC"/>
              </a:solidFill>
            </a:endParaRPr>
          </a:p>
        </p:txBody>
      </p:sp>
      <p:sp>
        <p:nvSpPr>
          <p:cNvPr id="3" name="Espace réservé du contenu 2"/>
          <p:cNvSpPr>
            <a:spLocks noGrp="1"/>
          </p:cNvSpPr>
          <p:nvPr>
            <p:ph idx="1"/>
          </p:nvPr>
        </p:nvSpPr>
        <p:spPr/>
        <p:txBody>
          <a:bodyPr>
            <a:normAutofit fontScale="92500" lnSpcReduction="20000"/>
          </a:bodyPr>
          <a:lstStyle/>
          <a:p>
            <a:pPr algn="just"/>
            <a:r>
              <a:rPr lang="fr-FR" dirty="0" smtClean="0"/>
              <a:t>Activités </a:t>
            </a:r>
            <a:r>
              <a:rPr lang="fr-FR" dirty="0"/>
              <a:t>d’information et de sensibilisation sur l’enrôlement</a:t>
            </a:r>
          </a:p>
          <a:p>
            <a:pPr algn="just"/>
            <a:r>
              <a:rPr lang="fr-FR" dirty="0" smtClean="0"/>
              <a:t>Campagne digitale qui a touché environs 667 000 personnes</a:t>
            </a:r>
          </a:p>
          <a:p>
            <a:pPr algn="just"/>
            <a:r>
              <a:rPr lang="fr-FR" dirty="0" smtClean="0"/>
              <a:t>Déploiement de 121 observateurs et 1400 centres d’enrôlement visités</a:t>
            </a:r>
          </a:p>
          <a:p>
            <a:pPr algn="just"/>
            <a:r>
              <a:rPr lang="fr-FR" dirty="0"/>
              <a:t>Mission de suivi des révision des listes à </a:t>
            </a:r>
            <a:r>
              <a:rPr lang="fr-FR" dirty="0" smtClean="0"/>
              <a:t>Kaya</a:t>
            </a:r>
          </a:p>
          <a:p>
            <a:pPr algn="just"/>
            <a:r>
              <a:rPr lang="fr-FR" dirty="0"/>
              <a:t>Audiences avec la CAGIDH dans le processus de révision du code électoral (observations sur les projets de modification du Code)</a:t>
            </a:r>
          </a:p>
          <a:p>
            <a:pPr algn="just"/>
            <a:r>
              <a:rPr lang="fr-FR" dirty="0" smtClean="0"/>
              <a:t>Sensibilisation/ radios, télé, spot, affiches</a:t>
            </a:r>
            <a:endParaRPr lang="fr-FR" dirty="0"/>
          </a:p>
          <a:p>
            <a:pPr algn="just"/>
            <a:r>
              <a:rPr lang="fr-FR" dirty="0" smtClean="0"/>
              <a:t>Sondage sur les politiques publiques prioritaires à mettre sur l’agenda de la campagne électorale</a:t>
            </a:r>
            <a:endParaRPr lang="fr-FR" dirty="0"/>
          </a:p>
          <a:p>
            <a:pPr algn="just"/>
            <a:r>
              <a:rPr lang="fr-FR" dirty="0"/>
              <a:t> </a:t>
            </a:r>
            <a:r>
              <a:rPr lang="fr-FR" dirty="0"/>
              <a:t>S</a:t>
            </a:r>
            <a:r>
              <a:rPr lang="fr-FR" dirty="0" smtClean="0"/>
              <a:t>ondage d’opinion en cours sur les sources d’information des citoyens et les dangers de la manipulation de l’information en période </a:t>
            </a:r>
            <a:r>
              <a:rPr lang="fr-FR" dirty="0"/>
              <a:t>é</a:t>
            </a:r>
            <a:r>
              <a:rPr lang="fr-FR" dirty="0" smtClean="0"/>
              <a:t>lectorale </a:t>
            </a:r>
            <a:endParaRPr lang="fr-FR" dirty="0"/>
          </a:p>
        </p:txBody>
      </p:sp>
    </p:spTree>
    <p:extLst>
      <p:ext uri="{BB962C8B-B14F-4D97-AF65-F5344CB8AC3E}">
        <p14:creationId xmlns:p14="http://schemas.microsoft.com/office/powerpoint/2010/main" val="12637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838200" y="415925"/>
            <a:ext cx="10515600" cy="823595"/>
          </a:xfrm>
        </p:spPr>
        <p:txBody>
          <a:bodyPr vert="horz" lIns="91440" tIns="45720" rIns="91440" bIns="45720" rtlCol="0" anchor="ctr">
            <a:normAutofit/>
          </a:bodyPr>
          <a:lstStyle/>
          <a:p>
            <a:r>
              <a:rPr lang="fr-FR" sz="3600" b="1" dirty="0">
                <a:solidFill>
                  <a:srgbClr val="0000CC"/>
                </a:solidFill>
                <a:latin typeface="Arial Narrow" panose="020B0606020202030204" pitchFamily="34" charset="0"/>
                <a:ea typeface="+mn-ea"/>
                <a:cs typeface="+mn-cs"/>
              </a:rPr>
              <a:t>Les principales priorités dans le domaine de la diplomatie</a:t>
            </a:r>
          </a:p>
        </p:txBody>
      </p:sp>
      <p:pic>
        <p:nvPicPr>
          <p:cNvPr id="7" name="Image 6">
            <a:extLst>
              <a:ext uri="{FF2B5EF4-FFF2-40B4-BE49-F238E27FC236}">
                <a16:creationId xmlns="" xmlns:a16="http://schemas.microsoft.com/office/drawing/2014/main" id="{2759AE3C-8D4E-4EB8-B959-910E2EABB601}"/>
              </a:ext>
            </a:extLst>
          </p:cNvPr>
          <p:cNvPicPr>
            <a:picLocks noChangeAspect="1"/>
          </p:cNvPicPr>
          <p:nvPr/>
        </p:nvPicPr>
        <p:blipFill>
          <a:blip r:embed="rId2"/>
          <a:stretch>
            <a:fillRect/>
          </a:stretch>
        </p:blipFill>
        <p:spPr>
          <a:xfrm>
            <a:off x="390885" y="1239521"/>
            <a:ext cx="10771101" cy="5029016"/>
          </a:xfrm>
          <a:prstGeom prst="rect">
            <a:avLst/>
          </a:prstGeom>
        </p:spPr>
      </p:pic>
    </p:spTree>
    <p:extLst>
      <p:ext uri="{BB962C8B-B14F-4D97-AF65-F5344CB8AC3E}">
        <p14:creationId xmlns:p14="http://schemas.microsoft.com/office/powerpoint/2010/main" val="588336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0" y="85987"/>
            <a:ext cx="11868347" cy="823595"/>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 l’exploitation minière</a:t>
            </a:r>
          </a:p>
        </p:txBody>
      </p:sp>
      <p:pic>
        <p:nvPicPr>
          <p:cNvPr id="7" name="Image 6">
            <a:extLst>
              <a:ext uri="{FF2B5EF4-FFF2-40B4-BE49-F238E27FC236}">
                <a16:creationId xmlns="" xmlns:a16="http://schemas.microsoft.com/office/drawing/2014/main" id="{B1A125BF-95AF-48A4-8189-1236139C52D2}"/>
              </a:ext>
            </a:extLst>
          </p:cNvPr>
          <p:cNvPicPr>
            <a:picLocks noChangeAspect="1"/>
          </p:cNvPicPr>
          <p:nvPr/>
        </p:nvPicPr>
        <p:blipFill>
          <a:blip r:embed="rId2"/>
          <a:stretch>
            <a:fillRect/>
          </a:stretch>
        </p:blipFill>
        <p:spPr>
          <a:xfrm>
            <a:off x="838200" y="1497837"/>
            <a:ext cx="10999067" cy="5071128"/>
          </a:xfrm>
          <a:prstGeom prst="rect">
            <a:avLst/>
          </a:prstGeom>
        </p:spPr>
      </p:pic>
    </p:spTree>
    <p:extLst>
      <p:ext uri="{BB962C8B-B14F-4D97-AF65-F5344CB8AC3E}">
        <p14:creationId xmlns:p14="http://schemas.microsoft.com/office/powerpoint/2010/main" val="348409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79FC41E-EA4E-48E5-875E-EC5F7F8BBC28}"/>
              </a:ext>
            </a:extLst>
          </p:cNvPr>
          <p:cNvSpPr>
            <a:spLocks noGrp="1"/>
          </p:cNvSpPr>
          <p:nvPr>
            <p:ph type="title"/>
          </p:nvPr>
        </p:nvSpPr>
        <p:spPr>
          <a:xfrm>
            <a:off x="838200" y="415925"/>
            <a:ext cx="10515600" cy="823595"/>
          </a:xfrm>
        </p:spPr>
        <p:txBody>
          <a:bodyPr vert="horz" lIns="91440" tIns="45720" rIns="91440" bIns="45720" rtlCol="0" anchor="ctr">
            <a:normAutofit fontScale="90000"/>
          </a:bodyPr>
          <a:lstStyle/>
          <a:p>
            <a:r>
              <a:rPr lang="fr-FR" sz="3600" b="1" dirty="0">
                <a:solidFill>
                  <a:srgbClr val="0000CC"/>
                </a:solidFill>
                <a:latin typeface="Arial Narrow" panose="020B0606020202030204" pitchFamily="34" charset="0"/>
                <a:ea typeface="+mn-ea"/>
                <a:cs typeface="+mn-cs"/>
              </a:rPr>
              <a:t>Les principales priorités dans le domaine de la décentralisation</a:t>
            </a:r>
          </a:p>
        </p:txBody>
      </p:sp>
      <p:pic>
        <p:nvPicPr>
          <p:cNvPr id="7" name="Image 6">
            <a:extLst>
              <a:ext uri="{FF2B5EF4-FFF2-40B4-BE49-F238E27FC236}">
                <a16:creationId xmlns="" xmlns:a16="http://schemas.microsoft.com/office/drawing/2014/main" id="{9755CECA-D6FA-4745-ABA9-125AB02B1993}"/>
              </a:ext>
            </a:extLst>
          </p:cNvPr>
          <p:cNvPicPr>
            <a:picLocks noChangeAspect="1"/>
          </p:cNvPicPr>
          <p:nvPr/>
        </p:nvPicPr>
        <p:blipFill>
          <a:blip r:embed="rId2"/>
          <a:stretch>
            <a:fillRect/>
          </a:stretch>
        </p:blipFill>
        <p:spPr>
          <a:xfrm>
            <a:off x="838200" y="1120544"/>
            <a:ext cx="9706690" cy="5476575"/>
          </a:xfrm>
          <a:prstGeom prst="rect">
            <a:avLst/>
          </a:prstGeom>
        </p:spPr>
      </p:pic>
    </p:spTree>
    <p:extLst>
      <p:ext uri="{BB962C8B-B14F-4D97-AF65-F5344CB8AC3E}">
        <p14:creationId xmlns:p14="http://schemas.microsoft.com/office/powerpoint/2010/main" val="7791158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41F0A0-4DA4-4FED-A99A-1FD7BFB758BE}"/>
              </a:ext>
            </a:extLst>
          </p:cNvPr>
          <p:cNvSpPr>
            <a:spLocks noGrp="1"/>
          </p:cNvSpPr>
          <p:nvPr>
            <p:ph type="title"/>
          </p:nvPr>
        </p:nvSpPr>
        <p:spPr>
          <a:xfrm>
            <a:off x="419100" y="580611"/>
            <a:ext cx="11353800" cy="559214"/>
          </a:xfrm>
        </p:spPr>
        <p:txBody>
          <a:bodyPr>
            <a:normAutofit fontScale="90000"/>
          </a:bodyPr>
          <a:lstStyle/>
          <a:p>
            <a:r>
              <a:rPr lang="fr-FR" b="1" dirty="0">
                <a:solidFill>
                  <a:srgbClr val="0000CC"/>
                </a:solidFill>
                <a:latin typeface="Arial Narrow" panose="020B0606020202030204" pitchFamily="34" charset="0"/>
              </a:rPr>
              <a:t>Les principales priorités dans le domaine de l’énergie</a:t>
            </a:r>
            <a:r>
              <a:rPr lang="fr-FR" b="1" dirty="0"/>
              <a:t/>
            </a:r>
            <a:br>
              <a:rPr lang="fr-FR" b="1" dirty="0"/>
            </a:br>
            <a:endParaRPr lang="fr-FR" dirty="0"/>
          </a:p>
        </p:txBody>
      </p:sp>
      <p:sp>
        <p:nvSpPr>
          <p:cNvPr id="3" name="Espace réservé du contenu 2">
            <a:extLst>
              <a:ext uri="{FF2B5EF4-FFF2-40B4-BE49-F238E27FC236}">
                <a16:creationId xmlns="" xmlns:a16="http://schemas.microsoft.com/office/drawing/2014/main" id="{D01754AF-4A3C-40D3-B0A6-8CE3BD2A861C}"/>
              </a:ext>
            </a:extLst>
          </p:cNvPr>
          <p:cNvSpPr>
            <a:spLocks noGrp="1"/>
          </p:cNvSpPr>
          <p:nvPr>
            <p:ph idx="1"/>
          </p:nvPr>
        </p:nvSpPr>
        <p:spPr>
          <a:xfrm>
            <a:off x="490329" y="1139825"/>
            <a:ext cx="11088757" cy="4351338"/>
          </a:xfrm>
        </p:spPr>
        <p:txBody>
          <a:bodyPr>
            <a:normAutofit/>
          </a:bodyPr>
          <a:lstStyle/>
          <a:p>
            <a:pPr algn="just"/>
            <a:r>
              <a:rPr lang="fr-FR" sz="3600" dirty="0">
                <a:latin typeface="Arial Narrow" panose="020B0606020202030204" pitchFamily="34" charset="0"/>
              </a:rPr>
              <a:t>Dans le domaine de l’énergie, l’unanimité se dégage sur la nécessité de promouvoir l’énergie solaire en vue de satisfaire l’offre énergétique. </a:t>
            </a:r>
          </a:p>
          <a:p>
            <a:pPr algn="just"/>
            <a:r>
              <a:rPr lang="fr-FR" sz="3600" dirty="0">
                <a:latin typeface="Arial Narrow" panose="020B0606020202030204" pitchFamily="34" charset="0"/>
              </a:rPr>
              <a:t>Le gouvernement qui sera issue des prochaines élections devra poursuivre la politique de subvention des kits solaires pour permettre à chaque burkinabè d’avoir un accès à l’électricité.  </a:t>
            </a:r>
          </a:p>
          <a:p>
            <a:pPr algn="just"/>
            <a:endParaRPr lang="fr-FR" sz="3600" dirty="0">
              <a:latin typeface="Arial Narrow" panose="020B0606020202030204" pitchFamily="34" charset="0"/>
            </a:endParaRPr>
          </a:p>
        </p:txBody>
      </p:sp>
    </p:spTree>
    <p:extLst>
      <p:ext uri="{BB962C8B-B14F-4D97-AF65-F5344CB8AC3E}">
        <p14:creationId xmlns:p14="http://schemas.microsoft.com/office/powerpoint/2010/main" val="3708148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41F0A0-4DA4-4FED-A99A-1FD7BFB758BE}"/>
              </a:ext>
            </a:extLst>
          </p:cNvPr>
          <p:cNvSpPr>
            <a:spLocks noGrp="1"/>
          </p:cNvSpPr>
          <p:nvPr>
            <p:ph type="title"/>
          </p:nvPr>
        </p:nvSpPr>
        <p:spPr>
          <a:xfrm>
            <a:off x="159027" y="490882"/>
            <a:ext cx="12032973" cy="559214"/>
          </a:xfrm>
        </p:spPr>
        <p:txBody>
          <a:bodyPr>
            <a:noAutofit/>
          </a:bodyPr>
          <a:lstStyle/>
          <a:p>
            <a:r>
              <a:rPr lang="fr-FR" sz="3600" b="1" dirty="0">
                <a:solidFill>
                  <a:srgbClr val="0000CC"/>
                </a:solidFill>
                <a:latin typeface="Arial Narrow" panose="020B0606020202030204" pitchFamily="34" charset="0"/>
              </a:rPr>
              <a:t>Les principales priorités dans le domaine des droits de la </a:t>
            </a:r>
            <a:r>
              <a:rPr lang="fr-FR" sz="3600" b="1" dirty="0" smtClean="0">
                <a:solidFill>
                  <a:srgbClr val="0000CC"/>
                </a:solidFill>
                <a:latin typeface="Arial Narrow" panose="020B0606020202030204" pitchFamily="34" charset="0"/>
              </a:rPr>
              <a:t>femme</a:t>
            </a:r>
            <a:r>
              <a:rPr lang="fr-FR" sz="3600" b="1" dirty="0"/>
              <a:t/>
            </a:r>
            <a:br>
              <a:rPr lang="fr-FR" sz="3600" b="1" dirty="0"/>
            </a:br>
            <a:endParaRPr lang="fr-FR" sz="3600" dirty="0"/>
          </a:p>
        </p:txBody>
      </p:sp>
      <p:sp>
        <p:nvSpPr>
          <p:cNvPr id="3" name="Espace réservé du contenu 2">
            <a:extLst>
              <a:ext uri="{FF2B5EF4-FFF2-40B4-BE49-F238E27FC236}">
                <a16:creationId xmlns="" xmlns:a16="http://schemas.microsoft.com/office/drawing/2014/main" id="{D01754AF-4A3C-40D3-B0A6-8CE3BD2A861C}"/>
              </a:ext>
            </a:extLst>
          </p:cNvPr>
          <p:cNvSpPr>
            <a:spLocks noGrp="1"/>
          </p:cNvSpPr>
          <p:nvPr>
            <p:ph idx="1"/>
          </p:nvPr>
        </p:nvSpPr>
        <p:spPr>
          <a:xfrm>
            <a:off x="311425" y="1567208"/>
            <a:ext cx="11088757" cy="4351338"/>
          </a:xfrm>
        </p:spPr>
        <p:txBody>
          <a:bodyPr>
            <a:normAutofit/>
          </a:bodyPr>
          <a:lstStyle/>
          <a:p>
            <a:pPr algn="just"/>
            <a:r>
              <a:rPr lang="fr-FR" sz="3200" dirty="0">
                <a:latin typeface="Arial Narrow" panose="020B0606020202030204" pitchFamily="34" charset="0"/>
              </a:rPr>
              <a:t>L’implication des femmes dans la gestion des affaires publiques doit </a:t>
            </a:r>
            <a:r>
              <a:rPr lang="fr-FR" sz="3200" dirty="0" smtClean="0">
                <a:latin typeface="Arial Narrow" panose="020B0606020202030204" pitchFamily="34" charset="0"/>
              </a:rPr>
              <a:t> </a:t>
            </a:r>
            <a:r>
              <a:rPr lang="fr-FR" sz="3200" dirty="0">
                <a:latin typeface="Arial Narrow" panose="020B0606020202030204" pitchFamily="34" charset="0"/>
              </a:rPr>
              <a:t>aller au-delà des discours de campagne pour embrasser des actions concrètes et mesurables sur le terrain. </a:t>
            </a:r>
          </a:p>
          <a:p>
            <a:pPr algn="just"/>
            <a:r>
              <a:rPr lang="fr-FR" sz="3200" dirty="0">
                <a:latin typeface="Arial Narrow" panose="020B0606020202030204" pitchFamily="34" charset="0"/>
              </a:rPr>
              <a:t>Ainsi, les gouvernants doivent tout mettre en œuvre pour appliquer la loi sur le quota genre et aider les femmes à atteindre l’autonomie financière.</a:t>
            </a:r>
          </a:p>
          <a:p>
            <a:pPr algn="just"/>
            <a:endParaRPr lang="fr-FR" sz="3200" dirty="0">
              <a:latin typeface="Arial Narrow" panose="020B0606020202030204" pitchFamily="34" charset="0"/>
            </a:endParaRPr>
          </a:p>
        </p:txBody>
      </p:sp>
    </p:spTree>
    <p:extLst>
      <p:ext uri="{BB962C8B-B14F-4D97-AF65-F5344CB8AC3E}">
        <p14:creationId xmlns:p14="http://schemas.microsoft.com/office/powerpoint/2010/main" val="4098940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41F0A0-4DA4-4FED-A99A-1FD7BFB758BE}"/>
              </a:ext>
            </a:extLst>
          </p:cNvPr>
          <p:cNvSpPr>
            <a:spLocks noGrp="1"/>
          </p:cNvSpPr>
          <p:nvPr>
            <p:ph type="title"/>
          </p:nvPr>
        </p:nvSpPr>
        <p:spPr>
          <a:xfrm>
            <a:off x="362778" y="529327"/>
            <a:ext cx="11466442" cy="559214"/>
          </a:xfrm>
        </p:spPr>
        <p:txBody>
          <a:bodyPr>
            <a:noAutofit/>
          </a:bodyPr>
          <a:lstStyle/>
          <a:p>
            <a:r>
              <a:rPr lang="fr-FR" sz="3600" b="1" dirty="0">
                <a:solidFill>
                  <a:srgbClr val="0000CC"/>
                </a:solidFill>
                <a:latin typeface="Arial Narrow" panose="020B0606020202030204" pitchFamily="34" charset="0"/>
              </a:rPr>
              <a:t>Les principales priorités dans le domaine de la jeunesse</a:t>
            </a:r>
            <a:r>
              <a:rPr lang="fr-FR" sz="3600" b="1" dirty="0"/>
              <a:t/>
            </a:r>
            <a:br>
              <a:rPr lang="fr-FR" sz="3600" b="1" dirty="0"/>
            </a:br>
            <a:endParaRPr lang="fr-FR" sz="3600" dirty="0"/>
          </a:p>
        </p:txBody>
      </p:sp>
      <p:sp>
        <p:nvSpPr>
          <p:cNvPr id="3" name="Espace réservé du contenu 2">
            <a:extLst>
              <a:ext uri="{FF2B5EF4-FFF2-40B4-BE49-F238E27FC236}">
                <a16:creationId xmlns="" xmlns:a16="http://schemas.microsoft.com/office/drawing/2014/main" id="{D01754AF-4A3C-40D3-B0A6-8CE3BD2A861C}"/>
              </a:ext>
            </a:extLst>
          </p:cNvPr>
          <p:cNvSpPr>
            <a:spLocks noGrp="1"/>
          </p:cNvSpPr>
          <p:nvPr>
            <p:ph idx="1"/>
          </p:nvPr>
        </p:nvSpPr>
        <p:spPr>
          <a:xfrm>
            <a:off x="294861" y="814110"/>
            <a:ext cx="11897139" cy="4351338"/>
          </a:xfrm>
        </p:spPr>
        <p:txBody>
          <a:bodyPr>
            <a:noAutofit/>
          </a:bodyPr>
          <a:lstStyle/>
          <a:p>
            <a:r>
              <a:rPr lang="fr-FR" dirty="0">
                <a:latin typeface="Arial Narrow" panose="020B0606020202030204" pitchFamily="34" charset="0"/>
              </a:rPr>
              <a:t>Des politiques pertinentes en faveur des jeunes : une jeunesse qui assume la responsabilité de son avenir</a:t>
            </a:r>
          </a:p>
          <a:p>
            <a:pPr algn="just"/>
            <a:r>
              <a:rPr lang="fr-FR" dirty="0">
                <a:latin typeface="Arial Narrow" panose="020B0606020202030204" pitchFamily="34" charset="0"/>
              </a:rPr>
              <a:t>La jeunesse, fer de lance de la société doit encore être au cœur des politiques publiques en ce qu’elle constitue l’avenir de la nation.</a:t>
            </a:r>
          </a:p>
          <a:p>
            <a:pPr marL="0" indent="0">
              <a:buNone/>
            </a:pPr>
            <a:r>
              <a:rPr lang="fr-FR" b="1" i="1" dirty="0">
                <a:latin typeface="Arial Narrow" panose="020B0606020202030204" pitchFamily="34" charset="0"/>
              </a:rPr>
              <a:t>Pour résorber le problème de l’emploi des jeunes, les initiatives ci-dessous peuvent être mises en œuvre selon les enquêtés :</a:t>
            </a:r>
          </a:p>
          <a:p>
            <a:pPr lvl="0"/>
            <a:r>
              <a:rPr lang="fr-FR" dirty="0">
                <a:latin typeface="Arial Narrow" panose="020B0606020202030204" pitchFamily="34" charset="0"/>
              </a:rPr>
              <a:t>multiplier les formations en entrepreneuriat et augmenter les montants des crédits octroyés aux jeunes ;</a:t>
            </a:r>
          </a:p>
          <a:p>
            <a:pPr lvl="0"/>
            <a:r>
              <a:rPr lang="fr-FR" dirty="0">
                <a:latin typeface="Arial Narrow" panose="020B0606020202030204" pitchFamily="34" charset="0"/>
              </a:rPr>
              <a:t>augmenter le nombre des offres de formation en métier pour des jeunes déscolarisés.</a:t>
            </a:r>
          </a:p>
          <a:p>
            <a:pPr lvl="0"/>
            <a:r>
              <a:rPr lang="fr-FR" dirty="0">
                <a:latin typeface="Arial Narrow" panose="020B0606020202030204" pitchFamily="34" charset="0"/>
              </a:rPr>
              <a:t>créer des centres de formation agro-sylvo- pastoral dans toutes les régions</a:t>
            </a:r>
          </a:p>
          <a:p>
            <a:pPr lvl="0"/>
            <a:r>
              <a:rPr lang="fr-FR" dirty="0">
                <a:latin typeface="Arial Narrow" panose="020B0606020202030204" pitchFamily="34" charset="0"/>
              </a:rPr>
              <a:t>organiser des formations certifiantes pour ceux qui ne sont pas allés à l'école ;</a:t>
            </a:r>
          </a:p>
          <a:p>
            <a:pPr lvl="0"/>
            <a:r>
              <a:rPr lang="fr-FR" dirty="0">
                <a:latin typeface="Arial Narrow" panose="020B0606020202030204" pitchFamily="34" charset="0"/>
              </a:rPr>
              <a:t>faciliter l’accès des jeunes au financement ; </a:t>
            </a:r>
          </a:p>
          <a:p>
            <a:pPr algn="just"/>
            <a:endParaRPr lang="fr-FR" dirty="0">
              <a:latin typeface="Arial Narrow" panose="020B0606020202030204" pitchFamily="34" charset="0"/>
            </a:endParaRPr>
          </a:p>
        </p:txBody>
      </p:sp>
    </p:spTree>
    <p:extLst>
      <p:ext uri="{BB962C8B-B14F-4D97-AF65-F5344CB8AC3E}">
        <p14:creationId xmlns:p14="http://schemas.microsoft.com/office/powerpoint/2010/main" val="5319950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41F0A0-4DA4-4FED-A99A-1FD7BFB758BE}"/>
              </a:ext>
            </a:extLst>
          </p:cNvPr>
          <p:cNvSpPr>
            <a:spLocks noGrp="1"/>
          </p:cNvSpPr>
          <p:nvPr>
            <p:ph type="title"/>
          </p:nvPr>
        </p:nvSpPr>
        <p:spPr>
          <a:xfrm>
            <a:off x="362778" y="529327"/>
            <a:ext cx="11466442" cy="559214"/>
          </a:xfrm>
        </p:spPr>
        <p:txBody>
          <a:bodyPr>
            <a:noAutofit/>
          </a:bodyPr>
          <a:lstStyle/>
          <a:p>
            <a:r>
              <a:rPr lang="fr-FR" sz="3200" b="1" dirty="0">
                <a:solidFill>
                  <a:srgbClr val="0000CC"/>
                </a:solidFill>
                <a:latin typeface="Arial Narrow" panose="020B0606020202030204" pitchFamily="34" charset="0"/>
              </a:rPr>
              <a:t>La principale priorité dans le domaine de l’exercice du culte et promouvoir le dialogue inter-religieux</a:t>
            </a:r>
            <a:r>
              <a:rPr lang="fr-FR" sz="3200" b="1" dirty="0"/>
              <a:t/>
            </a:r>
            <a:br>
              <a:rPr lang="fr-FR" sz="3200" b="1" dirty="0"/>
            </a:br>
            <a:endParaRPr lang="fr-FR" sz="3200" dirty="0"/>
          </a:p>
        </p:txBody>
      </p:sp>
      <p:sp>
        <p:nvSpPr>
          <p:cNvPr id="3" name="Espace réservé du contenu 2">
            <a:extLst>
              <a:ext uri="{FF2B5EF4-FFF2-40B4-BE49-F238E27FC236}">
                <a16:creationId xmlns="" xmlns:a16="http://schemas.microsoft.com/office/drawing/2014/main" id="{D01754AF-4A3C-40D3-B0A6-8CE3BD2A861C}"/>
              </a:ext>
            </a:extLst>
          </p:cNvPr>
          <p:cNvSpPr>
            <a:spLocks noGrp="1"/>
          </p:cNvSpPr>
          <p:nvPr>
            <p:ph idx="1"/>
          </p:nvPr>
        </p:nvSpPr>
        <p:spPr>
          <a:xfrm>
            <a:off x="294861" y="1171918"/>
            <a:ext cx="11897139" cy="4351338"/>
          </a:xfrm>
        </p:spPr>
        <p:txBody>
          <a:bodyPr>
            <a:noAutofit/>
          </a:bodyPr>
          <a:lstStyle/>
          <a:p>
            <a:pPr algn="just"/>
            <a:r>
              <a:rPr lang="fr-FR" b="1" dirty="0">
                <a:latin typeface="Arial Narrow" panose="020B0606020202030204" pitchFamily="34" charset="0"/>
              </a:rPr>
              <a:t>Encadrer l’exercice du culte et promouvoir le dialogue inter-religieux</a:t>
            </a:r>
          </a:p>
          <a:p>
            <a:pPr marL="0" indent="0" algn="just">
              <a:buNone/>
            </a:pPr>
            <a:r>
              <a:rPr lang="fr-FR" dirty="0">
                <a:latin typeface="Arial Narrow" panose="020B0606020202030204" pitchFamily="34" charset="0"/>
              </a:rPr>
              <a:t>Pour ce faire, les interviewés préconisent les actions ci-dessous :</a:t>
            </a:r>
          </a:p>
          <a:p>
            <a:pPr lvl="0" algn="just"/>
            <a:r>
              <a:rPr lang="fr-FR" dirty="0">
                <a:latin typeface="Arial Narrow" panose="020B0606020202030204" pitchFamily="34" charset="0"/>
              </a:rPr>
              <a:t>encadrer la pratique du culte et les activités des associations cultuelles ;</a:t>
            </a:r>
          </a:p>
          <a:p>
            <a:pPr lvl="0" algn="just"/>
            <a:r>
              <a:rPr lang="fr-FR" dirty="0">
                <a:latin typeface="Arial Narrow" panose="020B0606020202030204" pitchFamily="34" charset="0"/>
              </a:rPr>
              <a:t>contrôler les pratiques religieuses, surveiller les prêches  dans les différentes religions ;</a:t>
            </a:r>
          </a:p>
          <a:p>
            <a:pPr lvl="0" algn="just"/>
            <a:r>
              <a:rPr lang="fr-FR" dirty="0">
                <a:latin typeface="Arial Narrow" panose="020B0606020202030204" pitchFamily="34" charset="0"/>
              </a:rPr>
              <a:t>analyser avec les leaders religieux les modalités de l’implication des femmes dans la question religieuse ;</a:t>
            </a:r>
          </a:p>
          <a:p>
            <a:pPr lvl="0" algn="just"/>
            <a:r>
              <a:rPr lang="fr-FR" dirty="0">
                <a:latin typeface="Arial Narrow" panose="020B0606020202030204" pitchFamily="34" charset="0"/>
              </a:rPr>
              <a:t>promouvoir le dialogue inter-religieux  en créant des rencontres d'échanges entre les leaders religieux. </a:t>
            </a:r>
          </a:p>
          <a:p>
            <a:pPr marL="457200" lvl="1" indent="0" algn="just">
              <a:buNone/>
            </a:pPr>
            <a:endParaRPr lang="fr-FR" sz="2800" b="1" dirty="0">
              <a:latin typeface="Arial Narrow" panose="020B0606020202030204" pitchFamily="34" charset="0"/>
            </a:endParaRPr>
          </a:p>
          <a:p>
            <a:pPr algn="just"/>
            <a:endParaRPr lang="fr-FR" dirty="0">
              <a:latin typeface="Arial Narrow" panose="020B0606020202030204" pitchFamily="34" charset="0"/>
            </a:endParaRPr>
          </a:p>
        </p:txBody>
      </p:sp>
    </p:spTree>
    <p:extLst>
      <p:ext uri="{BB962C8B-B14F-4D97-AF65-F5344CB8AC3E}">
        <p14:creationId xmlns:p14="http://schemas.microsoft.com/office/powerpoint/2010/main" val="2304232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141F0A0-4DA4-4FED-A99A-1FD7BFB758BE}"/>
              </a:ext>
            </a:extLst>
          </p:cNvPr>
          <p:cNvSpPr>
            <a:spLocks noGrp="1"/>
          </p:cNvSpPr>
          <p:nvPr>
            <p:ph type="title"/>
          </p:nvPr>
        </p:nvSpPr>
        <p:spPr>
          <a:xfrm>
            <a:off x="362778" y="529327"/>
            <a:ext cx="11466442" cy="559214"/>
          </a:xfrm>
        </p:spPr>
        <p:txBody>
          <a:bodyPr>
            <a:noAutofit/>
          </a:bodyPr>
          <a:lstStyle/>
          <a:p>
            <a:r>
              <a:rPr lang="fr-FR" sz="3200" b="1" dirty="0">
                <a:solidFill>
                  <a:srgbClr val="0000CC"/>
                </a:solidFill>
                <a:latin typeface="Arial Narrow" panose="020B0606020202030204" pitchFamily="34" charset="0"/>
              </a:rPr>
              <a:t>La principale priorité le domaine de l’autorité coutumière</a:t>
            </a:r>
            <a:br>
              <a:rPr lang="fr-FR" sz="3200" b="1" dirty="0">
                <a:solidFill>
                  <a:srgbClr val="0000CC"/>
                </a:solidFill>
                <a:latin typeface="Arial Narrow" panose="020B0606020202030204" pitchFamily="34" charset="0"/>
              </a:rPr>
            </a:br>
            <a:endParaRPr lang="fr-FR" sz="3200" b="1" dirty="0">
              <a:solidFill>
                <a:srgbClr val="0000CC"/>
              </a:solidFill>
              <a:latin typeface="Arial Narrow" panose="020B0606020202030204" pitchFamily="34" charset="0"/>
            </a:endParaRPr>
          </a:p>
        </p:txBody>
      </p:sp>
      <p:sp>
        <p:nvSpPr>
          <p:cNvPr id="3" name="Espace réservé du contenu 2">
            <a:extLst>
              <a:ext uri="{FF2B5EF4-FFF2-40B4-BE49-F238E27FC236}">
                <a16:creationId xmlns="" xmlns:a16="http://schemas.microsoft.com/office/drawing/2014/main" id="{D01754AF-4A3C-40D3-B0A6-8CE3BD2A861C}"/>
              </a:ext>
            </a:extLst>
          </p:cNvPr>
          <p:cNvSpPr>
            <a:spLocks noGrp="1"/>
          </p:cNvSpPr>
          <p:nvPr>
            <p:ph idx="1"/>
          </p:nvPr>
        </p:nvSpPr>
        <p:spPr>
          <a:xfrm>
            <a:off x="294861" y="1171918"/>
            <a:ext cx="11897139" cy="4351338"/>
          </a:xfrm>
        </p:spPr>
        <p:txBody>
          <a:bodyPr>
            <a:noAutofit/>
          </a:bodyPr>
          <a:lstStyle/>
          <a:p>
            <a:pPr algn="just"/>
            <a:r>
              <a:rPr lang="fr-FR" b="1" dirty="0">
                <a:latin typeface="Arial Narrow" panose="020B0606020202030204" pitchFamily="34" charset="0"/>
              </a:rPr>
              <a:t>Situer la place et le rôle de l’autorité coutumière</a:t>
            </a:r>
          </a:p>
          <a:p>
            <a:pPr marL="0" indent="0" algn="just">
              <a:buNone/>
            </a:pPr>
            <a:r>
              <a:rPr lang="fr-FR" dirty="0">
                <a:latin typeface="Arial Narrow" panose="020B0606020202030204" pitchFamily="34" charset="0"/>
              </a:rPr>
              <a:t>L’autorité coutumière est détentrice de valeurs morales dans la société. Son apport peut être décisif dans le traitement de certaines crises. </a:t>
            </a:r>
          </a:p>
          <a:p>
            <a:pPr marL="0" indent="0" algn="just">
              <a:buNone/>
            </a:pPr>
            <a:r>
              <a:rPr lang="fr-FR" dirty="0">
                <a:latin typeface="Arial Narrow" panose="020B0606020202030204" pitchFamily="34" charset="0"/>
              </a:rPr>
              <a:t>Cependant, les interviewés suggèrent que leur place et leur rôle dans la sphère publique soit clarifiés pour éviter tout qui pro quo. </a:t>
            </a:r>
          </a:p>
          <a:p>
            <a:pPr marL="0" indent="0" algn="just">
              <a:buNone/>
            </a:pPr>
            <a:r>
              <a:rPr lang="fr-FR" dirty="0">
                <a:latin typeface="Arial Narrow" panose="020B0606020202030204" pitchFamily="34" charset="0"/>
              </a:rPr>
              <a:t>A l’instar des leaders religieux, ils doivent être impliqués dans la recherche des solutions en aval. </a:t>
            </a:r>
          </a:p>
          <a:p>
            <a:pPr algn="just"/>
            <a:endParaRPr lang="fr-FR" b="1" dirty="0">
              <a:latin typeface="Arial Narrow" panose="020B0606020202030204" pitchFamily="34" charset="0"/>
            </a:endParaRPr>
          </a:p>
          <a:p>
            <a:pPr marL="457200" lvl="1" indent="0" algn="just">
              <a:buNone/>
            </a:pPr>
            <a:endParaRPr lang="fr-FR" sz="2800" b="1" dirty="0">
              <a:latin typeface="Arial Narrow" panose="020B0606020202030204" pitchFamily="34" charset="0"/>
            </a:endParaRPr>
          </a:p>
          <a:p>
            <a:pPr algn="just"/>
            <a:endParaRPr lang="fr-FR" dirty="0">
              <a:latin typeface="Arial Narrow" panose="020B0606020202030204" pitchFamily="34" charset="0"/>
            </a:endParaRPr>
          </a:p>
        </p:txBody>
      </p:sp>
    </p:spTree>
    <p:extLst>
      <p:ext uri="{BB962C8B-B14F-4D97-AF65-F5344CB8AC3E}">
        <p14:creationId xmlns:p14="http://schemas.microsoft.com/office/powerpoint/2010/main" val="31798101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08D1869-8BF6-425F-9039-57AFD78300F8}"/>
              </a:ext>
            </a:extLst>
          </p:cNvPr>
          <p:cNvSpPr>
            <a:spLocks noGrp="1"/>
          </p:cNvSpPr>
          <p:nvPr>
            <p:ph type="title"/>
          </p:nvPr>
        </p:nvSpPr>
        <p:spPr>
          <a:xfrm>
            <a:off x="619538" y="175177"/>
            <a:ext cx="11267661" cy="1325563"/>
          </a:xfrm>
        </p:spPr>
        <p:txBody>
          <a:bodyPr>
            <a:normAutofit/>
          </a:bodyPr>
          <a:lstStyle/>
          <a:p>
            <a:r>
              <a:rPr lang="fr-FR" sz="2800" b="1" dirty="0">
                <a:solidFill>
                  <a:srgbClr val="0000CC"/>
                </a:solidFill>
                <a:latin typeface="Arial Narrow" panose="020B0606020202030204" pitchFamily="34" charset="0"/>
              </a:rPr>
              <a:t>Les principaux chantiers auxquels les personnes interviewées déclarent s’y </a:t>
            </a:r>
            <a:r>
              <a:rPr lang="fr-FR" sz="2800" b="1" dirty="0" err="1" smtClean="0">
                <a:solidFill>
                  <a:srgbClr val="0000CC"/>
                </a:solidFill>
                <a:latin typeface="Arial Narrow" panose="020B0606020202030204" pitchFamily="34" charset="0"/>
              </a:rPr>
              <a:t>atteller</a:t>
            </a:r>
            <a:r>
              <a:rPr lang="fr-FR" sz="2800" b="1" dirty="0" smtClean="0">
                <a:solidFill>
                  <a:srgbClr val="0000CC"/>
                </a:solidFill>
                <a:latin typeface="Arial Narrow" panose="020B0606020202030204" pitchFamily="34" charset="0"/>
              </a:rPr>
              <a:t> </a:t>
            </a:r>
            <a:r>
              <a:rPr lang="fr-FR" sz="2800" b="1" dirty="0">
                <a:solidFill>
                  <a:srgbClr val="0000CC"/>
                </a:solidFill>
                <a:latin typeface="Arial Narrow" panose="020B0606020202030204" pitchFamily="34" charset="0"/>
              </a:rPr>
              <a:t>si eux étaient élus Président du Faso au 22 novembre 2020</a:t>
            </a:r>
            <a:r>
              <a:rPr lang="fr-FR" sz="2800" dirty="0">
                <a:solidFill>
                  <a:srgbClr val="0000CC"/>
                </a:solidFill>
                <a:latin typeface="Arial Narrow" panose="020B0606020202030204" pitchFamily="34" charset="0"/>
              </a:rPr>
              <a:t/>
            </a:r>
            <a:br>
              <a:rPr lang="fr-FR" sz="2800" dirty="0">
                <a:solidFill>
                  <a:srgbClr val="0000CC"/>
                </a:solidFill>
                <a:latin typeface="Arial Narrow" panose="020B0606020202030204" pitchFamily="34" charset="0"/>
              </a:rPr>
            </a:br>
            <a:endParaRPr lang="fr-FR" sz="2800" dirty="0">
              <a:solidFill>
                <a:srgbClr val="0000CC"/>
              </a:solidFill>
              <a:latin typeface="Arial Narrow" panose="020B0606020202030204" pitchFamily="34" charset="0"/>
            </a:endParaRPr>
          </a:p>
        </p:txBody>
      </p:sp>
      <p:sp>
        <p:nvSpPr>
          <p:cNvPr id="5" name="Rectangle 4">
            <a:extLst>
              <a:ext uri="{FF2B5EF4-FFF2-40B4-BE49-F238E27FC236}">
                <a16:creationId xmlns="" xmlns:a16="http://schemas.microsoft.com/office/drawing/2014/main" id="{072C2874-4267-4AF8-9DA5-4C0C18FD2901}"/>
              </a:ext>
            </a:extLst>
          </p:cNvPr>
          <p:cNvSpPr/>
          <p:nvPr/>
        </p:nvSpPr>
        <p:spPr>
          <a:xfrm>
            <a:off x="92763" y="1485631"/>
            <a:ext cx="6645967" cy="5197192"/>
          </a:xfrm>
          <a:prstGeom prst="rect">
            <a:avLst/>
          </a:prstGeom>
        </p:spPr>
        <p:txBody>
          <a:bodyPr wrap="square">
            <a:spAutoFit/>
          </a:bodyPr>
          <a:lstStyle/>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Travailler sur l’unité nationale</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Créer des emplois et lutter contre le chômage</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Financer les projets des femmes et des jeunes</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Travailler sur le volet sécuritaire</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Revoir le système éducatif et l’adapter aux besoins du pays</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Rendre effectif l’assurance maladie  universelle</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Développer l’agriculture et l’élevage</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Permettre l’accès à tous à l’eau potable et à l’électricité</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Utiliser l’artisanat comme levier de développement</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Construire de nouvelles routes</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id="{EBCC042C-C76A-4D13-A3D9-5B42A4D073B9}"/>
              </a:ext>
            </a:extLst>
          </p:cNvPr>
          <p:cNvSpPr/>
          <p:nvPr/>
        </p:nvSpPr>
        <p:spPr>
          <a:xfrm>
            <a:off x="6738730" y="1839787"/>
            <a:ext cx="6023113" cy="3945504"/>
          </a:xfrm>
          <a:prstGeom prst="rect">
            <a:avLst/>
          </a:prstGeom>
        </p:spPr>
        <p:txBody>
          <a:bodyPr wrap="square">
            <a:spAutoFit/>
          </a:bodyPr>
          <a:lstStyle/>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Construire des barrages</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Lutter contre la corruption</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Construire des infrastructures de santé</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Valoriser les agents publics</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Travailler au retour des déplacés </a:t>
            </a:r>
            <a:r>
              <a:rPr lang="fr-FR" sz="2600" dirty="0" smtClean="0">
                <a:latin typeface="Arial Narrow" panose="020B0606020202030204" pitchFamily="34" charset="0"/>
                <a:ea typeface="Calibri" panose="020F0502020204030204" pitchFamily="34" charset="0"/>
                <a:cs typeface="Arial" panose="020B0604020202020204" pitchFamily="34" charset="0"/>
              </a:rPr>
              <a:t>internes</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Industrialiser et transformer sur place nos </a:t>
            </a:r>
            <a:r>
              <a:rPr lang="fr-FR" sz="2600" dirty="0" smtClean="0">
                <a:latin typeface="Arial Narrow" panose="020B0606020202030204" pitchFamily="34" charset="0"/>
                <a:ea typeface="Calibri" panose="020F0502020204030204" pitchFamily="34" charset="0"/>
                <a:cs typeface="Arial" panose="020B0604020202020204" pitchFamily="34" charset="0"/>
              </a:rPr>
              <a:t>matières premières</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Rendre la justice libre et équitable</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C00000"/>
              </a:buClr>
              <a:buFont typeface="Symbol" panose="05050102010706020507" pitchFamily="18" charset="2"/>
              <a:buChar char=""/>
            </a:pPr>
            <a:r>
              <a:rPr lang="fr-FR" sz="2600" dirty="0">
                <a:latin typeface="Arial Narrow" panose="020B0606020202030204" pitchFamily="34" charset="0"/>
                <a:ea typeface="Calibri" panose="020F0502020204030204" pitchFamily="34" charset="0"/>
                <a:cs typeface="Arial" panose="020B0604020202020204" pitchFamily="34" charset="0"/>
              </a:rPr>
              <a:t>Doter le FDS de moyens </a:t>
            </a:r>
            <a:r>
              <a:rPr lang="fr-FR" sz="2600" dirty="0" smtClean="0">
                <a:latin typeface="Arial Narrow" panose="020B0606020202030204" pitchFamily="34" charset="0"/>
                <a:ea typeface="Calibri" panose="020F0502020204030204" pitchFamily="34" charset="0"/>
                <a:cs typeface="Arial" panose="020B0604020202020204" pitchFamily="34" charset="0"/>
              </a:rPr>
              <a:t>conséquent</a:t>
            </a:r>
            <a:endParaRPr lang="fr-FR" sz="26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0992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068774464"/>
              </p:ext>
            </p:extLst>
          </p:nvPr>
        </p:nvGraphicFramePr>
        <p:xfrm>
          <a:off x="420757" y="795130"/>
          <a:ext cx="1149626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054935"/>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Users\Lydia\Downloads\Captusxre.JPG"/>
          <p:cNvPicPr/>
          <p:nvPr/>
        </p:nvPicPr>
        <p:blipFill>
          <a:blip r:embed="rId2">
            <a:extLst>
              <a:ext uri="{28A0092B-C50C-407E-A947-70E740481C1C}">
                <a14:useLocalDpi xmlns:a14="http://schemas.microsoft.com/office/drawing/2010/main" val="0"/>
              </a:ext>
            </a:extLst>
          </a:blip>
          <a:srcRect/>
          <a:stretch>
            <a:fillRect/>
          </a:stretch>
        </p:blipFill>
        <p:spPr bwMode="auto">
          <a:xfrm>
            <a:off x="850232" y="365125"/>
            <a:ext cx="5245768" cy="5498432"/>
          </a:xfrm>
          <a:prstGeom prst="rect">
            <a:avLst/>
          </a:prstGeom>
          <a:noFill/>
          <a:ln>
            <a:noFill/>
          </a:ln>
        </p:spPr>
      </p:pic>
      <p:pic>
        <p:nvPicPr>
          <p:cNvPr id="5" name="Espace réservé du contenu 4" descr="C:\Users\Lydia\Downloads\Captu3re.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73780" y="365126"/>
            <a:ext cx="4824662" cy="5758948"/>
          </a:xfrm>
          <a:prstGeom prst="rect">
            <a:avLst/>
          </a:prstGeom>
          <a:noFill/>
          <a:ln>
            <a:noFill/>
          </a:ln>
        </p:spPr>
      </p:pic>
    </p:spTree>
    <p:extLst>
      <p:ext uri="{BB962C8B-B14F-4D97-AF65-F5344CB8AC3E}">
        <p14:creationId xmlns:p14="http://schemas.microsoft.com/office/powerpoint/2010/main" val="34567098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FD185F4-1E44-4C1B-B313-AA87116FCF0F}"/>
              </a:ext>
            </a:extLst>
          </p:cNvPr>
          <p:cNvSpPr>
            <a:spLocks noGrp="1"/>
          </p:cNvSpPr>
          <p:nvPr>
            <p:ph type="title"/>
          </p:nvPr>
        </p:nvSpPr>
        <p:spPr>
          <a:xfrm>
            <a:off x="838200" y="0"/>
            <a:ext cx="10515600" cy="638727"/>
          </a:xfrm>
        </p:spPr>
        <p:txBody>
          <a:bodyPr vert="horz" lIns="91440" tIns="45720" rIns="91440" bIns="45720" rtlCol="0" anchor="ctr">
            <a:normAutofit fontScale="90000"/>
          </a:bodyPr>
          <a:lstStyle/>
          <a:p>
            <a:r>
              <a:rPr lang="fr-FR" b="1" dirty="0">
                <a:solidFill>
                  <a:srgbClr val="0000CC"/>
                </a:solidFill>
                <a:latin typeface="Arial Narrow" panose="020B0606020202030204" pitchFamily="34" charset="0"/>
              </a:rPr>
              <a:t>Quel Burkina pour l’horizon 2025 ?</a:t>
            </a:r>
          </a:p>
        </p:txBody>
      </p:sp>
      <p:sp>
        <p:nvSpPr>
          <p:cNvPr id="3" name="Espace réservé du contenu 2">
            <a:extLst>
              <a:ext uri="{FF2B5EF4-FFF2-40B4-BE49-F238E27FC236}">
                <a16:creationId xmlns="" xmlns:a16="http://schemas.microsoft.com/office/drawing/2014/main" id="{AC8A9E54-70E7-4622-A313-BBD0DCA2ECF7}"/>
              </a:ext>
            </a:extLst>
          </p:cNvPr>
          <p:cNvSpPr>
            <a:spLocks noGrp="1"/>
          </p:cNvSpPr>
          <p:nvPr>
            <p:ph idx="1"/>
          </p:nvPr>
        </p:nvSpPr>
        <p:spPr>
          <a:xfrm>
            <a:off x="208722" y="638727"/>
            <a:ext cx="11847443" cy="4813714"/>
          </a:xfrm>
        </p:spPr>
        <p:txBody>
          <a:bodyPr>
            <a:noAutofit/>
          </a:bodyPr>
          <a:lstStyle/>
          <a:p>
            <a:pPr algn="just"/>
            <a:r>
              <a:rPr lang="fr-FR" sz="2400" dirty="0">
                <a:latin typeface="Arial Narrow" panose="020B0606020202030204" pitchFamily="34" charset="0"/>
              </a:rPr>
              <a:t>Pour les interviewés, tout candidat à la magistrature suprême doit être en mesure de faire du Burkina Faso en 2025 un Burkina prospère, démocratique, sans pandémie ni terrorisme.</a:t>
            </a:r>
          </a:p>
          <a:p>
            <a:pPr algn="just"/>
            <a:r>
              <a:rPr lang="fr-FR" sz="2400" dirty="0">
                <a:latin typeface="Arial Narrow" panose="020B0606020202030204" pitchFamily="34" charset="0"/>
              </a:rPr>
              <a:t>En 2025, le Burkina Faso doit être un Burkina réconcilié, de justice, de paix, une terre d'accueil où ses fils et ses filles font prévaloir l’intérêt supérieur de la nation sur tout autre chose. </a:t>
            </a:r>
          </a:p>
          <a:p>
            <a:pPr algn="just"/>
            <a:r>
              <a:rPr lang="fr-FR" sz="2400" dirty="0">
                <a:latin typeface="Arial Narrow" panose="020B0606020202030204" pitchFamily="34" charset="0"/>
              </a:rPr>
              <a:t>En 2025, le Burkina doit être un pays qui s’auto-suffit sur le plan alimentaire qui offre à ses habitants tous les services sociaux de base. La croissance économique devra se ressentir dans l’assiette de la ménagère. </a:t>
            </a:r>
          </a:p>
          <a:p>
            <a:pPr marL="0" indent="0">
              <a:buNone/>
            </a:pPr>
            <a:r>
              <a:rPr lang="fr-FR" sz="2400" b="1" dirty="0">
                <a:latin typeface="Arial Narrow" panose="020B0606020202030204" pitchFamily="34" charset="0"/>
              </a:rPr>
              <a:t>Pour y arriver, les principes suivants doivent être respectés selon les </a:t>
            </a:r>
            <a:r>
              <a:rPr lang="fr-FR" sz="2400" b="1" dirty="0" err="1" smtClean="0">
                <a:latin typeface="Arial Narrow" panose="020B0606020202030204" pitchFamily="34" charset="0"/>
              </a:rPr>
              <a:t>interviwés</a:t>
            </a:r>
            <a:r>
              <a:rPr lang="fr-FR" sz="2400" b="1" dirty="0">
                <a:latin typeface="Arial Narrow" panose="020B0606020202030204" pitchFamily="34" charset="0"/>
              </a:rPr>
              <a:t> :</a:t>
            </a:r>
          </a:p>
          <a:p>
            <a:pPr lvl="0"/>
            <a:r>
              <a:rPr lang="fr-FR" sz="2400" dirty="0">
                <a:latin typeface="Arial Narrow" panose="020B0606020202030204" pitchFamily="34" charset="0"/>
              </a:rPr>
              <a:t>promouvoir la bonne gouvernance, restaurer l’autorité de l’Etat, résoudre la crise sanitaire  et instaurer la justice sociale.</a:t>
            </a:r>
          </a:p>
          <a:p>
            <a:pPr lvl="0"/>
            <a:r>
              <a:rPr lang="fr-FR" sz="2400" dirty="0">
                <a:latin typeface="Arial Narrow" panose="020B0606020202030204" pitchFamily="34" charset="0"/>
              </a:rPr>
              <a:t>assurer un maillage complet de tout le territoire en sécurité, désenclaver les zones enclavées qui sont des nids de terrorismes, promouvoir l’emploi des jeunes ; </a:t>
            </a:r>
          </a:p>
          <a:p>
            <a:pPr lvl="0"/>
            <a:r>
              <a:rPr lang="fr-FR" sz="2400" dirty="0">
                <a:latin typeface="Arial Narrow" panose="020B0606020202030204" pitchFamily="34" charset="0"/>
              </a:rPr>
              <a:t>appliquer le principe de la méritocratie à tous les niveaux ;</a:t>
            </a:r>
          </a:p>
          <a:p>
            <a:pPr lvl="0"/>
            <a:r>
              <a:rPr lang="fr-FR" sz="2400" dirty="0">
                <a:latin typeface="Arial Narrow" panose="020B0606020202030204" pitchFamily="34" charset="0"/>
              </a:rPr>
              <a:t>promouvoir la droiture, la gouvernance  par l’exemple   et l’essor patriotique à tous les niveaux et à tout moment.</a:t>
            </a:r>
          </a:p>
          <a:p>
            <a:pPr algn="just"/>
            <a:endParaRPr lang="fr-FR" sz="2400" dirty="0">
              <a:latin typeface="Arial Narrow" panose="020B0606020202030204" pitchFamily="34" charset="0"/>
            </a:endParaRPr>
          </a:p>
          <a:p>
            <a:pPr algn="just"/>
            <a:endParaRPr lang="fr-FR" sz="2400" dirty="0">
              <a:latin typeface="Arial Narrow" panose="020B0606020202030204" pitchFamily="34" charset="0"/>
            </a:endParaRPr>
          </a:p>
        </p:txBody>
      </p:sp>
    </p:spTree>
    <p:extLst>
      <p:ext uri="{BB962C8B-B14F-4D97-AF65-F5344CB8AC3E}">
        <p14:creationId xmlns:p14="http://schemas.microsoft.com/office/powerpoint/2010/main" val="14972174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13251119-D6D4-4347-A158-2153680EFDFD}"/>
              </a:ext>
            </a:extLst>
          </p:cNvPr>
          <p:cNvSpPr>
            <a:spLocks noGrp="1"/>
          </p:cNvSpPr>
          <p:nvPr>
            <p:ph type="subTitle" idx="1"/>
          </p:nvPr>
        </p:nvSpPr>
        <p:spPr>
          <a:xfrm>
            <a:off x="1053547" y="1773238"/>
            <a:ext cx="9819861" cy="1655762"/>
          </a:xfrm>
        </p:spPr>
        <p:txBody>
          <a:bodyPr>
            <a:normAutofit/>
          </a:bodyPr>
          <a:lstStyle/>
          <a:p>
            <a:pPr algn="just"/>
            <a:r>
              <a:rPr lang="fr-FR" sz="3200" b="1" dirty="0">
                <a:solidFill>
                  <a:srgbClr val="0000CC"/>
                </a:solidFill>
                <a:latin typeface="Arial Narrow" panose="020B0606020202030204" pitchFamily="34" charset="0"/>
              </a:rPr>
              <a:t>LES POLITIQUES PUBLIQUES PRIORITAIRES A METTRE SUR L’AGENDA DE LA CAMPAGNE ELECTORALE ET LES PROJETS DE SOCIETE.</a:t>
            </a:r>
          </a:p>
          <a:p>
            <a:pPr algn="just"/>
            <a:endParaRPr lang="fr-FR" sz="3200" b="1" dirty="0">
              <a:solidFill>
                <a:srgbClr val="0000CC"/>
              </a:solidFill>
              <a:latin typeface="Arial Narrow" panose="020B0606020202030204" pitchFamily="34" charset="0"/>
            </a:endParaRPr>
          </a:p>
        </p:txBody>
      </p:sp>
      <p:pic>
        <p:nvPicPr>
          <p:cNvPr id="10" name="Image 9">
            <a:extLst>
              <a:ext uri="{FF2B5EF4-FFF2-40B4-BE49-F238E27FC236}">
                <a16:creationId xmlns="" xmlns:a16="http://schemas.microsoft.com/office/drawing/2014/main" id="{75A734D1-A6C6-45A5-A430-21B510EDE319}"/>
              </a:ext>
            </a:extLst>
          </p:cNvPr>
          <p:cNvPicPr/>
          <p:nvPr/>
        </p:nvPicPr>
        <p:blipFill>
          <a:blip r:embed="rId2" cstate="email">
            <a:extLst>
              <a:ext uri="{28A0092B-C50C-407E-A947-70E740481C1C}">
                <a14:useLocalDpi xmlns:a14="http://schemas.microsoft.com/office/drawing/2010/main"/>
              </a:ext>
            </a:extLst>
          </a:blip>
          <a:stretch>
            <a:fillRect/>
          </a:stretch>
        </p:blipFill>
        <p:spPr>
          <a:xfrm>
            <a:off x="200577" y="106681"/>
            <a:ext cx="2214632" cy="1225162"/>
          </a:xfrm>
          <a:prstGeom prst="rect">
            <a:avLst/>
          </a:prstGeom>
        </p:spPr>
      </p:pic>
      <p:sp>
        <p:nvSpPr>
          <p:cNvPr id="7" name="ZoneTexte 6">
            <a:extLst>
              <a:ext uri="{FF2B5EF4-FFF2-40B4-BE49-F238E27FC236}">
                <a16:creationId xmlns="" xmlns:a16="http://schemas.microsoft.com/office/drawing/2014/main" id="{D59B02BF-97FD-407C-93B1-77038170E583}"/>
              </a:ext>
            </a:extLst>
          </p:cNvPr>
          <p:cNvSpPr txBox="1"/>
          <p:nvPr/>
        </p:nvSpPr>
        <p:spPr>
          <a:xfrm>
            <a:off x="4784034" y="3431804"/>
            <a:ext cx="2007705" cy="646331"/>
          </a:xfrm>
          <a:prstGeom prst="rect">
            <a:avLst/>
          </a:prstGeom>
          <a:noFill/>
        </p:spPr>
        <p:txBody>
          <a:bodyPr wrap="square" rtlCol="0">
            <a:spAutoFit/>
          </a:bodyPr>
          <a:lstStyle/>
          <a:p>
            <a:r>
              <a:rPr lang="fr-FR" sz="3600" b="1" i="1" dirty="0">
                <a:solidFill>
                  <a:srgbClr val="C00000"/>
                </a:solidFill>
                <a:latin typeface="Arial Narrow" panose="020B0606020202030204" pitchFamily="34" charset="0"/>
              </a:rPr>
              <a:t>(Rapport)</a:t>
            </a:r>
          </a:p>
        </p:txBody>
      </p:sp>
      <p:sp>
        <p:nvSpPr>
          <p:cNvPr id="8" name="ZoneTexte 7">
            <a:extLst>
              <a:ext uri="{FF2B5EF4-FFF2-40B4-BE49-F238E27FC236}">
                <a16:creationId xmlns="" xmlns:a16="http://schemas.microsoft.com/office/drawing/2014/main" id="{6F41D34E-68A1-4310-B7B2-FAA28FF3081C}"/>
              </a:ext>
            </a:extLst>
          </p:cNvPr>
          <p:cNvSpPr txBox="1"/>
          <p:nvPr/>
        </p:nvSpPr>
        <p:spPr>
          <a:xfrm>
            <a:off x="10277061" y="6162261"/>
            <a:ext cx="1620078" cy="369332"/>
          </a:xfrm>
          <a:prstGeom prst="rect">
            <a:avLst/>
          </a:prstGeom>
          <a:noFill/>
        </p:spPr>
        <p:txBody>
          <a:bodyPr wrap="square" rtlCol="0">
            <a:spAutoFit/>
          </a:bodyPr>
          <a:lstStyle/>
          <a:p>
            <a:r>
              <a:rPr lang="fr-FR" b="1" i="1" dirty="0"/>
              <a:t>Juillet 2020</a:t>
            </a:r>
          </a:p>
        </p:txBody>
      </p:sp>
    </p:spTree>
    <p:extLst>
      <p:ext uri="{BB962C8B-B14F-4D97-AF65-F5344CB8AC3E}">
        <p14:creationId xmlns:p14="http://schemas.microsoft.com/office/powerpoint/2010/main" val="3807848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0746"/>
            <a:ext cx="10515600" cy="1325563"/>
          </a:xfrm>
        </p:spPr>
        <p:txBody>
          <a:bodyPr/>
          <a:lstStyle/>
          <a:p>
            <a:r>
              <a:rPr lang="fr-FR" dirty="0" smtClean="0">
                <a:solidFill>
                  <a:srgbClr val="0000CC"/>
                </a:solidFill>
              </a:rPr>
              <a:t>Ce qui est en vue</a:t>
            </a:r>
            <a:endParaRPr lang="fr-FR" dirty="0">
              <a:solidFill>
                <a:srgbClr val="0000CC"/>
              </a:solidFill>
            </a:endParaRPr>
          </a:p>
        </p:txBody>
      </p:sp>
      <p:sp>
        <p:nvSpPr>
          <p:cNvPr id="3" name="Espace réservé du contenu 2"/>
          <p:cNvSpPr>
            <a:spLocks noGrp="1"/>
          </p:cNvSpPr>
          <p:nvPr>
            <p:ph idx="1"/>
          </p:nvPr>
        </p:nvSpPr>
        <p:spPr/>
        <p:txBody>
          <a:bodyPr>
            <a:normAutofit fontScale="92500" lnSpcReduction="20000"/>
          </a:bodyPr>
          <a:lstStyle/>
          <a:p>
            <a:pPr algn="just"/>
            <a:r>
              <a:rPr lang="fr-FR" dirty="0" smtClean="0"/>
              <a:t>Plaidoyer auprès des candidats à l’élection présidentielle pour la prise en compte des résultats du sondage lors de la campagne et dans leur projet de société</a:t>
            </a:r>
          </a:p>
          <a:p>
            <a:pPr algn="just"/>
            <a:r>
              <a:rPr lang="fr-FR" dirty="0" smtClean="0"/>
              <a:t>Plaidoyer auprès des médias pour la prise en compte des résultats du sondage, lors des entretiens qu’ils auront avec les candidats</a:t>
            </a:r>
          </a:p>
          <a:p>
            <a:pPr algn="just"/>
            <a:r>
              <a:rPr lang="fr-FR" dirty="0" smtClean="0"/>
              <a:t>Atelier sur le financement privé des partis politiques et le plafonnement des dépenses de campagne (qui aboutira sur l’adoption d’un code de bonne conduite)</a:t>
            </a:r>
          </a:p>
          <a:p>
            <a:pPr algn="just"/>
            <a:r>
              <a:rPr lang="fr-FR" dirty="0" smtClean="0"/>
              <a:t>Recrutement de journalistes pour faire du fact checking pendant la campagne électorale et après (opération fumée sans feu)</a:t>
            </a:r>
          </a:p>
          <a:p>
            <a:pPr algn="just"/>
            <a:r>
              <a:rPr lang="fr-FR" dirty="0" smtClean="0"/>
              <a:t>200 moniteurs pour le suivi d’éventuels cas de violences électorales</a:t>
            </a:r>
          </a:p>
          <a:p>
            <a:pPr algn="just"/>
            <a:r>
              <a:rPr lang="fr-FR" dirty="0" smtClean="0"/>
              <a:t>Situation room électorale avec 3800 observateurs</a:t>
            </a:r>
            <a:endParaRPr lang="fr-FR" dirty="0"/>
          </a:p>
        </p:txBody>
      </p:sp>
    </p:spTree>
    <p:extLst>
      <p:ext uri="{BB962C8B-B14F-4D97-AF65-F5344CB8AC3E}">
        <p14:creationId xmlns:p14="http://schemas.microsoft.com/office/powerpoint/2010/main" val="81041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Sur le Déjeuner de presse</a:t>
            </a:r>
            <a:endParaRPr lang="fr-FR" dirty="0"/>
          </a:p>
        </p:txBody>
      </p:sp>
      <p:sp>
        <p:nvSpPr>
          <p:cNvPr id="3" name="Espace réservé du contenu 2"/>
          <p:cNvSpPr>
            <a:spLocks noGrp="1"/>
          </p:cNvSpPr>
          <p:nvPr>
            <p:ph idx="1"/>
          </p:nvPr>
        </p:nvSpPr>
        <p:spPr/>
        <p:txBody>
          <a:bodyPr/>
          <a:lstStyle/>
          <a:p>
            <a:pPr marL="0" indent="0">
              <a:buNone/>
            </a:pPr>
            <a:endParaRPr lang="fr-FR" dirty="0"/>
          </a:p>
        </p:txBody>
      </p:sp>
    </p:spTree>
    <p:extLst>
      <p:ext uri="{BB962C8B-B14F-4D97-AF65-F5344CB8AC3E}">
        <p14:creationId xmlns:p14="http://schemas.microsoft.com/office/powerpoint/2010/main" val="3418974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 xmlns:a16="http://schemas.microsoft.com/office/drawing/2014/main" id="{13251119-D6D4-4347-A158-2153680EFDFD}"/>
              </a:ext>
            </a:extLst>
          </p:cNvPr>
          <p:cNvSpPr>
            <a:spLocks noGrp="1"/>
          </p:cNvSpPr>
          <p:nvPr>
            <p:ph type="subTitle" idx="1"/>
          </p:nvPr>
        </p:nvSpPr>
        <p:spPr>
          <a:xfrm>
            <a:off x="1053547" y="1773238"/>
            <a:ext cx="9819861" cy="1655762"/>
          </a:xfrm>
        </p:spPr>
        <p:txBody>
          <a:bodyPr>
            <a:normAutofit/>
          </a:bodyPr>
          <a:lstStyle/>
          <a:p>
            <a:pPr algn="just"/>
            <a:r>
              <a:rPr lang="fr-FR" sz="3200" b="1" dirty="0">
                <a:solidFill>
                  <a:srgbClr val="0000CC"/>
                </a:solidFill>
                <a:latin typeface="Arial Narrow" panose="020B0606020202030204" pitchFamily="34" charset="0"/>
              </a:rPr>
              <a:t>LES POLITIQUES PUBLIQUES PRIORITAIRES A METTRE SUR L’AGENDA DE LA CAMPAGNE ELECTORALE ET LES PROJETS DE SOCIETE.</a:t>
            </a:r>
          </a:p>
          <a:p>
            <a:pPr algn="just"/>
            <a:endParaRPr lang="fr-FR" sz="3200" b="1" dirty="0">
              <a:solidFill>
                <a:srgbClr val="0000CC"/>
              </a:solidFill>
              <a:latin typeface="Arial Narrow" panose="020B0606020202030204" pitchFamily="34" charset="0"/>
            </a:endParaRPr>
          </a:p>
        </p:txBody>
      </p:sp>
      <p:pic>
        <p:nvPicPr>
          <p:cNvPr id="10" name="Image 9">
            <a:extLst>
              <a:ext uri="{FF2B5EF4-FFF2-40B4-BE49-F238E27FC236}">
                <a16:creationId xmlns="" xmlns:a16="http://schemas.microsoft.com/office/drawing/2014/main" id="{75A734D1-A6C6-45A5-A430-21B510EDE319}"/>
              </a:ext>
            </a:extLst>
          </p:cNvPr>
          <p:cNvPicPr/>
          <p:nvPr/>
        </p:nvPicPr>
        <p:blipFill>
          <a:blip r:embed="rId2" cstate="email">
            <a:extLst>
              <a:ext uri="{28A0092B-C50C-407E-A947-70E740481C1C}">
                <a14:useLocalDpi xmlns:a14="http://schemas.microsoft.com/office/drawing/2010/main"/>
              </a:ext>
            </a:extLst>
          </a:blip>
          <a:stretch>
            <a:fillRect/>
          </a:stretch>
        </p:blipFill>
        <p:spPr>
          <a:xfrm>
            <a:off x="200577" y="106681"/>
            <a:ext cx="2214632" cy="1225162"/>
          </a:xfrm>
          <a:prstGeom prst="rect">
            <a:avLst/>
          </a:prstGeom>
        </p:spPr>
      </p:pic>
      <p:sp>
        <p:nvSpPr>
          <p:cNvPr id="7" name="ZoneTexte 6">
            <a:extLst>
              <a:ext uri="{FF2B5EF4-FFF2-40B4-BE49-F238E27FC236}">
                <a16:creationId xmlns="" xmlns:a16="http://schemas.microsoft.com/office/drawing/2014/main" id="{D59B02BF-97FD-407C-93B1-77038170E583}"/>
              </a:ext>
            </a:extLst>
          </p:cNvPr>
          <p:cNvSpPr txBox="1"/>
          <p:nvPr/>
        </p:nvSpPr>
        <p:spPr>
          <a:xfrm>
            <a:off x="4784034" y="3431804"/>
            <a:ext cx="2007705" cy="646331"/>
          </a:xfrm>
          <a:prstGeom prst="rect">
            <a:avLst/>
          </a:prstGeom>
          <a:noFill/>
        </p:spPr>
        <p:txBody>
          <a:bodyPr wrap="square" rtlCol="0">
            <a:spAutoFit/>
          </a:bodyPr>
          <a:lstStyle/>
          <a:p>
            <a:r>
              <a:rPr lang="fr-FR" sz="3600" b="1" i="1" dirty="0">
                <a:solidFill>
                  <a:srgbClr val="C00000"/>
                </a:solidFill>
                <a:latin typeface="Arial Narrow" panose="020B0606020202030204" pitchFamily="34" charset="0"/>
              </a:rPr>
              <a:t>(Rapport)</a:t>
            </a:r>
          </a:p>
        </p:txBody>
      </p:sp>
      <p:sp>
        <p:nvSpPr>
          <p:cNvPr id="8" name="ZoneTexte 7">
            <a:extLst>
              <a:ext uri="{FF2B5EF4-FFF2-40B4-BE49-F238E27FC236}">
                <a16:creationId xmlns="" xmlns:a16="http://schemas.microsoft.com/office/drawing/2014/main" id="{6F41D34E-68A1-4310-B7B2-FAA28FF3081C}"/>
              </a:ext>
            </a:extLst>
          </p:cNvPr>
          <p:cNvSpPr txBox="1"/>
          <p:nvPr/>
        </p:nvSpPr>
        <p:spPr>
          <a:xfrm>
            <a:off x="10277061" y="6162261"/>
            <a:ext cx="1620078" cy="369332"/>
          </a:xfrm>
          <a:prstGeom prst="rect">
            <a:avLst/>
          </a:prstGeom>
          <a:noFill/>
        </p:spPr>
        <p:txBody>
          <a:bodyPr wrap="square" rtlCol="0">
            <a:spAutoFit/>
          </a:bodyPr>
          <a:lstStyle/>
          <a:p>
            <a:r>
              <a:rPr lang="fr-FR" b="1" i="1" dirty="0"/>
              <a:t>Juillet 2020</a:t>
            </a:r>
          </a:p>
        </p:txBody>
      </p:sp>
    </p:spTree>
    <p:extLst>
      <p:ext uri="{BB962C8B-B14F-4D97-AF65-F5344CB8AC3E}">
        <p14:creationId xmlns:p14="http://schemas.microsoft.com/office/powerpoint/2010/main" val="2961331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549"/>
            <a:ext cx="8229600" cy="715962"/>
          </a:xfrm>
        </p:spPr>
        <p:txBody>
          <a:bodyPr>
            <a:normAutofit/>
          </a:bodyPr>
          <a:lstStyle/>
          <a:p>
            <a:pPr algn="l"/>
            <a:r>
              <a:rPr lang="fr-FR" b="1" dirty="0">
                <a:solidFill>
                  <a:srgbClr val="FF0000"/>
                </a:solidFill>
                <a:latin typeface="Arial Narrow" panose="020B0606020202030204" pitchFamily="34" charset="0"/>
              </a:rPr>
              <a:t>Plan</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66767999"/>
              </p:ext>
            </p:extLst>
          </p:nvPr>
        </p:nvGraphicFramePr>
        <p:xfrm>
          <a:off x="420757" y="795130"/>
          <a:ext cx="1149626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217570"/>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TotalTime>
  <Words>1977</Words>
  <Application>Microsoft Office PowerPoint</Application>
  <PresentationFormat>Grand écran</PresentationFormat>
  <Paragraphs>213</Paragraphs>
  <Slides>51</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51</vt:i4>
      </vt:variant>
    </vt:vector>
  </HeadingPairs>
  <TitlesOfParts>
    <vt:vector size="59" baseType="lpstr">
      <vt:lpstr>Arial</vt:lpstr>
      <vt:lpstr>Arial Narrow</vt:lpstr>
      <vt:lpstr>Calibri</vt:lpstr>
      <vt:lpstr>Calibri Light</vt:lpstr>
      <vt:lpstr>Symbol</vt:lpstr>
      <vt:lpstr>Times New Roman</vt:lpstr>
      <vt:lpstr>Wingdings</vt:lpstr>
      <vt:lpstr>Thème Office</vt:lpstr>
      <vt:lpstr>Présentation PowerPoint</vt:lpstr>
      <vt:lpstr>BIENVENUE</vt:lpstr>
      <vt:lpstr>Actions en lien avec les élections</vt:lpstr>
      <vt:lpstr>Ce qui a été fait</vt:lpstr>
      <vt:lpstr>Présentation PowerPoint</vt:lpstr>
      <vt:lpstr>Ce qui est en vue</vt:lpstr>
      <vt:lpstr>Sur le Déjeuner de presse</vt:lpstr>
      <vt:lpstr>Présentation PowerPoint</vt:lpstr>
      <vt:lpstr>Plan</vt:lpstr>
      <vt:lpstr>Présentation PowerPoint</vt:lpstr>
      <vt:lpstr>Présentation PowerPoint</vt:lpstr>
      <vt:lpstr>Aperçu méthodologique</vt:lpstr>
      <vt:lpstr>Répartition spatiale de l’échantillon</vt:lpstr>
      <vt:lpstr>Profil de l’échantillon quantitatif</vt:lpstr>
      <vt:lpstr>Présentation PowerPoint</vt:lpstr>
      <vt:lpstr>Le Burkina Faso en 2020</vt:lpstr>
      <vt:lpstr>Les élections du 22 novembre</vt:lpstr>
      <vt:lpstr>Intention de vote le 22 novembre 2020</vt:lpstr>
      <vt:lpstr>13,7% annoncent qu’ils ne voteront pas</vt:lpstr>
      <vt:lpstr>79,2% annoncent qu’ils voteront</vt:lpstr>
      <vt:lpstr>Principale motivation du vote du 22 novembre </vt:lpstr>
      <vt:lpstr>Présentation PowerPoint</vt:lpstr>
      <vt:lpstr>Les principales priorités qui doivent guider le programme de société des différents candidats </vt:lpstr>
      <vt:lpstr>Les principales priorités dans le domaine de la  sécurité et de la défense du territoire</vt:lpstr>
      <vt:lpstr>Les principales priorités dans le domaine de la santé</vt:lpstr>
      <vt:lpstr>Améliorer l’employabilité des jeunes</vt:lpstr>
      <vt:lpstr>Les principales priorités dans le domaine de l’éducation</vt:lpstr>
      <vt:lpstr>Les principales priorités dans le domaine de  l’accès à l’eau potable et à l’assainissement</vt:lpstr>
      <vt:lpstr>Les Principales priorités dans le domaine de la réconciliation nationale </vt:lpstr>
      <vt:lpstr>Les principales priorités dans le domaine du foncier</vt:lpstr>
      <vt:lpstr>Ramener l’intégrité dans le quotidien des burkinabè en éradiquant la corruption</vt:lpstr>
      <vt:lpstr>Les principales priorités dans le domaine de  la justice</vt:lpstr>
      <vt:lpstr>Les principales priorités dans le domaine des droits humains</vt:lpstr>
      <vt:lpstr>Les principales priorités dans le domaine de l’administration générale </vt:lpstr>
      <vt:lpstr>Les principales priorités dans le domaine des institutions </vt:lpstr>
      <vt:lpstr>Les principales priorités dans le domaine de l’agriculture et de l’élevage </vt:lpstr>
      <vt:lpstr>Les principales priorités dans le domaine de la relance économique </vt:lpstr>
      <vt:lpstr>Les principales priorités dans le domaine du sport</vt:lpstr>
      <vt:lpstr>Les principales priorités dans le domaine des arts de la culture</vt:lpstr>
      <vt:lpstr>Les principales priorités dans le domaine de la diplomatie</vt:lpstr>
      <vt:lpstr>Les principales priorités dans le domaine de l’exploitation minière</vt:lpstr>
      <vt:lpstr>Les principales priorités dans le domaine de la décentralisation</vt:lpstr>
      <vt:lpstr>Les principales priorités dans le domaine de l’énergie </vt:lpstr>
      <vt:lpstr>Les principales priorités dans le domaine des droits de la femme </vt:lpstr>
      <vt:lpstr>Les principales priorités dans le domaine de la jeunesse </vt:lpstr>
      <vt:lpstr>La principale priorité dans le domaine de l’exercice du culte et promouvoir le dialogue inter-religieux </vt:lpstr>
      <vt:lpstr>La principale priorité le domaine de l’autorité coutumière </vt:lpstr>
      <vt:lpstr>Les principaux chantiers auxquels les personnes interviewées déclarent s’y atteller si eux étaient élus Président du Faso au 22 novembre 2020 </vt:lpstr>
      <vt:lpstr>Présentation PowerPoint</vt:lpstr>
      <vt:lpstr>Quel Burkina pour l’horizon 2025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Nana</dc:creator>
  <cp:lastModifiedBy>Lydia</cp:lastModifiedBy>
  <cp:revision>114</cp:revision>
  <dcterms:created xsi:type="dcterms:W3CDTF">2020-07-26T05:03:56Z</dcterms:created>
  <dcterms:modified xsi:type="dcterms:W3CDTF">2020-10-06T11:06:24Z</dcterms:modified>
</cp:coreProperties>
</file>